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6"/>
  </p:notesMasterIdLst>
  <p:handoutMasterIdLst>
    <p:handoutMasterId r:id="rId127"/>
  </p:handoutMasterIdLst>
  <p:sldIdLst>
    <p:sldId id="256" r:id="rId2"/>
    <p:sldId id="467" r:id="rId3"/>
    <p:sldId id="304" r:id="rId4"/>
    <p:sldId id="336" r:id="rId5"/>
    <p:sldId id="413" r:id="rId6"/>
    <p:sldId id="490" r:id="rId7"/>
    <p:sldId id="414" r:id="rId8"/>
    <p:sldId id="415" r:id="rId9"/>
    <p:sldId id="416" r:id="rId10"/>
    <p:sldId id="491" r:id="rId11"/>
    <p:sldId id="492" r:id="rId12"/>
    <p:sldId id="493" r:id="rId13"/>
    <p:sldId id="504" r:id="rId14"/>
    <p:sldId id="494" r:id="rId15"/>
    <p:sldId id="495" r:id="rId16"/>
    <p:sldId id="496" r:id="rId17"/>
    <p:sldId id="497" r:id="rId18"/>
    <p:sldId id="498" r:id="rId19"/>
    <p:sldId id="499" r:id="rId20"/>
    <p:sldId id="500" r:id="rId21"/>
    <p:sldId id="501" r:id="rId22"/>
    <p:sldId id="468" r:id="rId23"/>
    <p:sldId id="299" r:id="rId24"/>
    <p:sldId id="300" r:id="rId25"/>
    <p:sldId id="417" r:id="rId26"/>
    <p:sldId id="278" r:id="rId27"/>
    <p:sldId id="279" r:id="rId28"/>
    <p:sldId id="281" r:id="rId29"/>
    <p:sldId id="282" r:id="rId30"/>
    <p:sldId id="286" r:id="rId31"/>
    <p:sldId id="335" r:id="rId32"/>
    <p:sldId id="469" r:id="rId33"/>
    <p:sldId id="422" r:id="rId34"/>
    <p:sldId id="423" r:id="rId35"/>
    <p:sldId id="424" r:id="rId36"/>
    <p:sldId id="425" r:id="rId37"/>
    <p:sldId id="427" r:id="rId38"/>
    <p:sldId id="428" r:id="rId39"/>
    <p:sldId id="429" r:id="rId40"/>
    <p:sldId id="430" r:id="rId41"/>
    <p:sldId id="431" r:id="rId42"/>
    <p:sldId id="470" r:id="rId43"/>
    <p:sldId id="316" r:id="rId44"/>
    <p:sldId id="433" r:id="rId45"/>
    <p:sldId id="434" r:id="rId46"/>
    <p:sldId id="435" r:id="rId47"/>
    <p:sldId id="436" r:id="rId48"/>
    <p:sldId id="437" r:id="rId49"/>
    <p:sldId id="438" r:id="rId50"/>
    <p:sldId id="439" r:id="rId51"/>
    <p:sldId id="440" r:id="rId52"/>
    <p:sldId id="441" r:id="rId53"/>
    <p:sldId id="442" r:id="rId54"/>
    <p:sldId id="443" r:id="rId55"/>
    <p:sldId id="444" r:id="rId56"/>
    <p:sldId id="452" r:id="rId57"/>
    <p:sldId id="485" r:id="rId58"/>
    <p:sldId id="502" r:id="rId59"/>
    <p:sldId id="487" r:id="rId60"/>
    <p:sldId id="488" r:id="rId61"/>
    <p:sldId id="472" r:id="rId62"/>
    <p:sldId id="457" r:id="rId63"/>
    <p:sldId id="458" r:id="rId64"/>
    <p:sldId id="456" r:id="rId65"/>
    <p:sldId id="459" r:id="rId66"/>
    <p:sldId id="460" r:id="rId67"/>
    <p:sldId id="473" r:id="rId68"/>
    <p:sldId id="455" r:id="rId69"/>
    <p:sldId id="384" r:id="rId70"/>
    <p:sldId id="397" r:id="rId71"/>
    <p:sldId id="477" r:id="rId72"/>
    <p:sldId id="478" r:id="rId73"/>
    <p:sldId id="480" r:id="rId74"/>
    <p:sldId id="479"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6" r:id="rId90"/>
    <p:sldId id="481" r:id="rId91"/>
    <p:sldId id="482" r:id="rId92"/>
    <p:sldId id="367" r:id="rId93"/>
    <p:sldId id="368" r:id="rId94"/>
    <p:sldId id="408" r:id="rId95"/>
    <p:sldId id="369" r:id="rId96"/>
    <p:sldId id="370" r:id="rId97"/>
    <p:sldId id="371" r:id="rId98"/>
    <p:sldId id="374" r:id="rId99"/>
    <p:sldId id="376" r:id="rId100"/>
    <p:sldId id="377" r:id="rId101"/>
    <p:sldId id="378" r:id="rId102"/>
    <p:sldId id="407" r:id="rId103"/>
    <p:sldId id="382" r:id="rId104"/>
    <p:sldId id="484" r:id="rId105"/>
    <p:sldId id="453" r:id="rId106"/>
    <p:sldId id="464" r:id="rId107"/>
    <p:sldId id="465" r:id="rId108"/>
    <p:sldId id="385" r:id="rId109"/>
    <p:sldId id="461" r:id="rId110"/>
    <p:sldId id="462" r:id="rId111"/>
    <p:sldId id="463" r:id="rId112"/>
    <p:sldId id="405" r:id="rId113"/>
    <p:sldId id="474" r:id="rId114"/>
    <p:sldId id="466" r:id="rId115"/>
    <p:sldId id="406" r:id="rId116"/>
    <p:sldId id="409" r:id="rId117"/>
    <p:sldId id="475" r:id="rId118"/>
    <p:sldId id="476" r:id="rId119"/>
    <p:sldId id="503" r:id="rId120"/>
    <p:sldId id="505" r:id="rId121"/>
    <p:sldId id="506" r:id="rId122"/>
    <p:sldId id="507" r:id="rId123"/>
    <p:sldId id="508" r:id="rId124"/>
    <p:sldId id="50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4EC"/>
    <a:srgbClr val="2E2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45" autoAdjust="0"/>
    <p:restoredTop sz="95182" autoAdjust="0"/>
  </p:normalViewPr>
  <p:slideViewPr>
    <p:cSldViewPr snapToGrid="0" snapToObjects="1">
      <p:cViewPr varScale="1">
        <p:scale>
          <a:sx n="71" d="100"/>
          <a:sy n="71" d="100"/>
        </p:scale>
        <p:origin x="86" y="437"/>
      </p:cViewPr>
      <p:guideLst>
        <p:guide orient="horz" pos="2160"/>
        <p:guide pos="3840"/>
      </p:guideLst>
    </p:cSldViewPr>
  </p:slideViewPr>
  <p:outlineViewPr>
    <p:cViewPr>
      <p:scale>
        <a:sx n="33" d="100"/>
        <a:sy n="33" d="100"/>
      </p:scale>
      <p:origin x="0" y="2025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9E1BD-B5B2-7348-A769-42AE8AE02AE7}"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8DE42-F6F7-AB4A-B444-2295A6360D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t>62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t>63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C8DE42-F6F7-AB4A-B444-2295A6360D69}" type="slidenum">
              <a:rPr lang="en-US" smtClean="0"/>
              <a:t>93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B0A5A9F7-C288-7549-B961-0D86B83726D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0A5A9F7-C288-7549-B961-0D86B83726D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0A5A9F7-C288-7549-B961-0D86B83726D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楷体" panose="02010609060101010101" charset="-122"/>
                <a:ea typeface="楷体" panose="02010609060101010101" charset="-122"/>
                <a:cs typeface="楷体" panose="02010609060101010101" charset="-122"/>
              </a:defRPr>
            </a:lvl1pPr>
          </a:lstStyle>
          <a:p>
            <a:r>
              <a:rPr lang="en-US" altLang="zh-CN" dirty="0" smtClean="0"/>
              <a:t>Click to edit Master title style</a:t>
            </a:r>
            <a:endParaRPr lang="en-US" dirty="0"/>
          </a:p>
        </p:txBody>
      </p:sp>
      <p:sp>
        <p:nvSpPr>
          <p:cNvPr id="3" name="Content Placeholder 2"/>
          <p:cNvSpPr>
            <a:spLocks noGrp="1"/>
          </p:cNvSpPr>
          <p:nvPr>
            <p:ph idx="1"/>
          </p:nvPr>
        </p:nvSpPr>
        <p:spPr/>
        <p:txBody>
          <a:bodyPr/>
          <a:lstStyle>
            <a:lvl1pPr>
              <a:defRPr>
                <a:latin typeface="楷体" panose="02010609060101010101" charset="-122"/>
                <a:ea typeface="楷体" panose="02010609060101010101" charset="-122"/>
                <a:cs typeface="楷体" panose="02010609060101010101" charset="-122"/>
              </a:defRPr>
            </a:lvl1pPr>
            <a:lvl2pPr>
              <a:defRPr>
                <a:latin typeface="楷体" panose="02010609060101010101" charset="-122"/>
                <a:ea typeface="楷体" panose="02010609060101010101" charset="-122"/>
                <a:cs typeface="楷体" panose="02010609060101010101" charset="-122"/>
              </a:defRPr>
            </a:lvl2pPr>
            <a:lvl3pPr>
              <a:defRPr>
                <a:latin typeface="楷体" panose="02010609060101010101" charset="-122"/>
                <a:ea typeface="楷体" panose="02010609060101010101" charset="-122"/>
                <a:cs typeface="楷体" panose="02010609060101010101" charset="-122"/>
              </a:defRPr>
            </a:lvl3pPr>
            <a:lvl4pPr>
              <a:defRPr>
                <a:latin typeface="楷体" panose="02010609060101010101" charset="-122"/>
                <a:ea typeface="楷体" panose="02010609060101010101" charset="-122"/>
                <a:cs typeface="楷体" panose="02010609060101010101" charset="-122"/>
              </a:defRPr>
            </a:lvl4pPr>
            <a:lvl5pPr>
              <a:defRPr>
                <a:latin typeface="楷体" panose="02010609060101010101" charset="-122"/>
                <a:ea typeface="楷体" panose="02010609060101010101" charset="-122"/>
                <a:cs typeface="楷体" panose="02010609060101010101" charset="-122"/>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10"/>
          </p:nvPr>
        </p:nvSpPr>
        <p:spPr/>
        <p:txBody>
          <a:bodyPr/>
          <a:lstStyle/>
          <a:p>
            <a:fld id="{B0A5A9F7-C288-7549-B961-0D86B83726D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0A5A9F7-C288-7549-B961-0D86B83726D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B0A5A9F7-C288-7549-B961-0D86B83726D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B0A5A9F7-C288-7549-B961-0D86B83726D1}"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B0A5A9F7-C288-7549-B961-0D86B83726D1}" type="datetimeFigureOut">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A5A9F7-C288-7549-B961-0D86B83726D1}"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0A5A9F7-C288-7549-B961-0D86B83726D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0A5A9F7-C288-7549-B961-0D86B83726D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9B584-2E80-A648-9EC6-BC05E431DD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5A9F7-C288-7549-B961-0D86B83726D1}" type="datetimeFigureOut">
              <a:rPr lang="en-US" smtClean="0"/>
              <a:t>11/27/2023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9B584-2E80-A648-9EC6-BC05E431DD2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csassignment@qq.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b="1" dirty="0" smtClean="0">
                <a:latin typeface="楷体" panose="02010609060101010101" charset="-122"/>
                <a:ea typeface="楷体" panose="02010609060101010101" charset="-122"/>
                <a:cs typeface="楷体" panose="02010609060101010101" charset="-122"/>
              </a:rPr>
              <a:t>《</a:t>
            </a:r>
            <a:r>
              <a:rPr lang="zh-CN" altLang="en-US" b="1" dirty="0" smtClean="0">
                <a:latin typeface="楷体" panose="02010609060101010101" charset="-122"/>
                <a:ea typeface="楷体" panose="02010609060101010101" charset="-122"/>
                <a:cs typeface="楷体" panose="02010609060101010101" charset="-122"/>
              </a:rPr>
              <a:t>计算机设计实践</a:t>
            </a:r>
            <a:r>
              <a:rPr lang="en-US" altLang="zh-CN" b="1" dirty="0" smtClean="0">
                <a:latin typeface="楷体" panose="02010609060101010101" charset="-122"/>
                <a:ea typeface="楷体" panose="02010609060101010101" charset="-122"/>
                <a:cs typeface="楷体" panose="02010609060101010101" charset="-122"/>
              </a:rPr>
              <a:t>》</a:t>
            </a:r>
            <a:r>
              <a:rPr lang="zh-CN" altLang="en-US" b="1" dirty="0" smtClean="0">
                <a:latin typeface="楷体" panose="02010609060101010101" charset="-122"/>
                <a:ea typeface="楷体" panose="02010609060101010101" charset="-122"/>
                <a:cs typeface="楷体" panose="02010609060101010101" charset="-122"/>
              </a:rPr>
              <a:t/>
            </a:r>
            <a:br>
              <a:rPr lang="zh-CN" altLang="en-US" b="1" dirty="0" smtClean="0">
                <a:latin typeface="楷体" panose="02010609060101010101" charset="-122"/>
                <a:ea typeface="楷体" panose="02010609060101010101" charset="-122"/>
                <a:cs typeface="楷体" panose="02010609060101010101" charset="-122"/>
              </a:rPr>
            </a:br>
            <a:endParaRPr lang="en-US" b="1" dirty="0">
              <a:latin typeface="楷体" panose="02010609060101010101" charset="-122"/>
              <a:ea typeface="楷体" panose="02010609060101010101" charset="-122"/>
              <a:cs typeface="楷体" panose="02010609060101010101" charset="-122"/>
            </a:endParaRPr>
          </a:p>
        </p:txBody>
      </p:sp>
      <p:sp>
        <p:nvSpPr>
          <p:cNvPr id="3" name="Subtitle 2"/>
          <p:cNvSpPr>
            <a:spLocks noGrp="1"/>
          </p:cNvSpPr>
          <p:nvPr>
            <p:ph type="subTitle" idx="1"/>
          </p:nvPr>
        </p:nvSpPr>
        <p:spPr/>
        <p:txBody>
          <a:bodyPr/>
          <a:lstStyle/>
          <a:p>
            <a:endParaRPr lang="en-US" dirty="0" smtClean="0">
              <a:latin typeface="楷体" panose="02010609060101010101" charset="-122"/>
              <a:ea typeface="楷体" panose="02010609060101010101" charset="-122"/>
              <a:cs typeface="楷体" panose="02010609060101010101" charset="-122"/>
            </a:endParaRPr>
          </a:p>
          <a:p>
            <a:r>
              <a:rPr lang="en-US" dirty="0" smtClean="0">
                <a:latin typeface="楷体" panose="02010609060101010101" charset="-122"/>
                <a:ea typeface="楷体" panose="02010609060101010101" charset="-122"/>
                <a:cs typeface="楷体" panose="02010609060101010101" charset="-122"/>
              </a:rPr>
              <a:t>20</a:t>
            </a:r>
            <a:r>
              <a:rPr lang="en-US" altLang="zh-CN" dirty="0" smtClean="0">
                <a:latin typeface="楷体" panose="02010609060101010101" charset="-122"/>
                <a:ea typeface="楷体" panose="02010609060101010101" charset="-122"/>
                <a:cs typeface="楷体" panose="02010609060101010101" charset="-122"/>
              </a:rPr>
              <a:t>23</a:t>
            </a:r>
            <a:r>
              <a:rPr lang="zh-CN" altLang="en-US" dirty="0" smtClean="0">
                <a:latin typeface="楷体" panose="02010609060101010101" charset="-122"/>
                <a:ea typeface="楷体" panose="02010609060101010101" charset="-122"/>
                <a:cs typeface="楷体" panose="02010609060101010101" charset="-122"/>
              </a:rPr>
              <a:t>年秋季</a:t>
            </a:r>
            <a:endParaRPr lang="en-US" altLang="zh-CN" dirty="0" smtClean="0">
              <a:latin typeface="楷体" panose="02010609060101010101" charset="-122"/>
              <a:ea typeface="楷体" panose="02010609060101010101" charset="-122"/>
              <a:cs typeface="楷体" panose="02010609060101010101" charset="-122"/>
            </a:endParaRPr>
          </a:p>
          <a:p>
            <a:r>
              <a:rPr lang="zh-CN" altLang="en-US" dirty="0" smtClean="0">
                <a:latin typeface="楷体" panose="02010609060101010101" charset="-122"/>
                <a:ea typeface="楷体" panose="02010609060101010101" charset="-122"/>
                <a:cs typeface="楷体" panose="02010609060101010101" charset="-122"/>
              </a:rPr>
              <a:t>武汉大学国家网络安全学院 </a:t>
            </a:r>
            <a:endParaRPr lang="en-US"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8585" y="1304771"/>
            <a:ext cx="10909005" cy="5146158"/>
          </a:xfrm>
        </p:spPr>
        <p:txBody>
          <a:bodyPr>
            <a:noAutofit/>
          </a:bodyPr>
          <a:lstStyle/>
          <a:p>
            <a:pPr>
              <a:lnSpc>
                <a:spcPct val="110000"/>
              </a:lnSpc>
            </a:pPr>
            <a:r>
              <a:rPr lang="en-US" altLang="zh-CN" sz="1900" dirty="0" smtClean="0"/>
              <a:t>\</a:t>
            </a:r>
            <a:r>
              <a:rPr lang="en-US" altLang="zh-CN" sz="1900" dirty="0" err="1"/>
              <a:t>CODWork</a:t>
            </a:r>
            <a:r>
              <a:rPr lang="en-US" altLang="zh-CN" sz="1900" dirty="0"/>
              <a:t>\</a:t>
            </a:r>
            <a:r>
              <a:rPr lang="en-US" altLang="zh-CN" sz="1900" dirty="0" smtClean="0"/>
              <a:t>SCCPU_SIM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 14</a:t>
            </a:r>
            <a:r>
              <a:rPr lang="zh-CN" altLang="en-US" sz="1900" dirty="0"/>
              <a:t>条指令单周期</a:t>
            </a:r>
            <a:r>
              <a:rPr lang="en-US" altLang="zh-CN" sz="1900" dirty="0"/>
              <a:t>CPU</a:t>
            </a:r>
            <a:r>
              <a:rPr lang="zh-CN" altLang="en-US" sz="1900" dirty="0"/>
              <a:t>的 </a:t>
            </a:r>
            <a:r>
              <a:rPr lang="en-US" altLang="zh-CN" sz="1900" dirty="0" err="1"/>
              <a:t>ModelSim</a:t>
            </a:r>
            <a:r>
              <a:rPr lang="en-US" altLang="zh-CN" sz="1900" dirty="0"/>
              <a:t> </a:t>
            </a:r>
            <a:r>
              <a:rPr lang="zh-CN" altLang="en-US" sz="1900" dirty="0"/>
              <a:t>工程</a:t>
            </a:r>
          </a:p>
          <a:p>
            <a:pPr>
              <a:lnSpc>
                <a:spcPct val="110000"/>
              </a:lnSpc>
            </a:pPr>
            <a:r>
              <a:rPr lang="en-US" altLang="zh-CN" sz="1900" dirty="0"/>
              <a:t>\</a:t>
            </a:r>
            <a:r>
              <a:rPr lang="en-US" altLang="zh-CN" sz="1900" dirty="0" err="1"/>
              <a:t>CODWork</a:t>
            </a:r>
            <a:r>
              <a:rPr lang="en-US" altLang="zh-CN" sz="1900" dirty="0"/>
              <a:t>\</a:t>
            </a:r>
            <a:r>
              <a:rPr lang="en-US" altLang="zh-CN" sz="1900" dirty="0" smtClean="0"/>
              <a:t>SCCPU_SOC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 14</a:t>
            </a:r>
            <a:r>
              <a:rPr lang="zh-CN" altLang="en-US" sz="1900" dirty="0"/>
              <a:t>条指令单周期</a:t>
            </a:r>
            <a:r>
              <a:rPr lang="en-US" altLang="zh-CN" sz="1900" dirty="0"/>
              <a:t>CPU</a:t>
            </a:r>
            <a:r>
              <a:rPr lang="zh-CN" altLang="en-US" sz="1900" dirty="0"/>
              <a:t>的 </a:t>
            </a:r>
            <a:r>
              <a:rPr lang="en-US" altLang="zh-CN" sz="1900" dirty="0" err="1"/>
              <a:t>Vivado</a:t>
            </a:r>
            <a:r>
              <a:rPr lang="en-US" altLang="zh-CN" sz="1900" dirty="0"/>
              <a:t> </a:t>
            </a:r>
            <a:r>
              <a:rPr lang="zh-CN" altLang="en-US" sz="1900" dirty="0"/>
              <a:t>工</a:t>
            </a:r>
            <a:r>
              <a:rPr lang="zh-CN" altLang="en-US" sz="1900" dirty="0" smtClean="0"/>
              <a:t>程</a:t>
            </a:r>
            <a:endParaRPr lang="zh-CN" altLang="en-US" sz="1900" dirty="0"/>
          </a:p>
          <a:p>
            <a:pPr>
              <a:lnSpc>
                <a:spcPct val="110000"/>
              </a:lnSpc>
            </a:pPr>
            <a:r>
              <a:rPr lang="en-US" altLang="zh-CN" sz="1900" dirty="0"/>
              <a:t>\</a:t>
            </a:r>
            <a:r>
              <a:rPr lang="en-US" altLang="zh-CN" sz="1900" dirty="0" err="1"/>
              <a:t>CODWork</a:t>
            </a:r>
            <a:r>
              <a:rPr lang="en-US" altLang="zh-CN" sz="1900" dirty="0"/>
              <a:t>\</a:t>
            </a:r>
            <a:r>
              <a:rPr lang="en-US" altLang="zh-CN" sz="1900" dirty="0" smtClean="0"/>
              <a:t>SCCPUJAL_SIM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a:t>
            </a:r>
            <a:r>
              <a:rPr lang="en-US" altLang="zh-CN" sz="1900" dirty="0" err="1"/>
              <a:t>jal</a:t>
            </a:r>
            <a:r>
              <a:rPr lang="en-US" altLang="zh-CN" sz="1900" dirty="0"/>
              <a:t> 15</a:t>
            </a:r>
            <a:r>
              <a:rPr lang="zh-CN" altLang="en-US" sz="1900" dirty="0"/>
              <a:t>条指令单周期</a:t>
            </a:r>
            <a:r>
              <a:rPr lang="en-US" altLang="zh-CN" sz="1900" dirty="0"/>
              <a:t>CPU</a:t>
            </a:r>
            <a:r>
              <a:rPr lang="zh-CN" altLang="en-US" sz="1900" dirty="0"/>
              <a:t>的 </a:t>
            </a:r>
            <a:r>
              <a:rPr lang="en-US" altLang="zh-CN" sz="1900" dirty="0" err="1"/>
              <a:t>ModelSim</a:t>
            </a:r>
            <a:r>
              <a:rPr lang="en-US" altLang="zh-CN" sz="1900" dirty="0"/>
              <a:t> </a:t>
            </a:r>
            <a:r>
              <a:rPr lang="zh-CN" altLang="en-US" sz="1900" dirty="0"/>
              <a:t>工程</a:t>
            </a:r>
          </a:p>
          <a:p>
            <a:pPr>
              <a:lnSpc>
                <a:spcPct val="110000"/>
              </a:lnSpc>
            </a:pPr>
            <a:r>
              <a:rPr lang="en-US" altLang="zh-CN" sz="1900" dirty="0"/>
              <a:t>\</a:t>
            </a:r>
            <a:r>
              <a:rPr lang="en-US" altLang="zh-CN" sz="1900" dirty="0" err="1"/>
              <a:t>CODWork</a:t>
            </a:r>
            <a:r>
              <a:rPr lang="en-US" altLang="zh-CN" sz="1900" dirty="0"/>
              <a:t>\</a:t>
            </a:r>
            <a:r>
              <a:rPr lang="en-US" altLang="zh-CN" sz="1900" dirty="0" smtClean="0"/>
              <a:t>SCCPUJAL_SOC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a:t>
            </a:r>
            <a:r>
              <a:rPr lang="en-US" altLang="zh-CN" sz="1900" dirty="0" err="1"/>
              <a:t>jal</a:t>
            </a:r>
            <a:r>
              <a:rPr lang="en-US" altLang="zh-CN" sz="1900" dirty="0"/>
              <a:t> 15</a:t>
            </a:r>
            <a:r>
              <a:rPr lang="zh-CN" altLang="en-US" sz="1900" dirty="0"/>
              <a:t>条指令单周期</a:t>
            </a:r>
            <a:r>
              <a:rPr lang="en-US" altLang="zh-CN" sz="1900" dirty="0"/>
              <a:t>CPU</a:t>
            </a:r>
            <a:r>
              <a:rPr lang="zh-CN" altLang="en-US" sz="1900" dirty="0"/>
              <a:t>的 </a:t>
            </a:r>
            <a:r>
              <a:rPr lang="en-US" altLang="zh-CN" sz="1900" dirty="0" err="1"/>
              <a:t>Vivado</a:t>
            </a:r>
            <a:r>
              <a:rPr lang="en-US" altLang="zh-CN" sz="1900" dirty="0"/>
              <a:t> </a:t>
            </a:r>
            <a:r>
              <a:rPr lang="zh-CN" altLang="en-US" sz="1900" dirty="0"/>
              <a:t>工</a:t>
            </a:r>
            <a:r>
              <a:rPr lang="zh-CN" altLang="en-US" sz="1900" dirty="0" smtClean="0"/>
              <a:t>程</a:t>
            </a:r>
            <a:endParaRPr lang="en-US" altLang="zh-CN" sz="1900" dirty="0" smtClean="0"/>
          </a:p>
          <a:p>
            <a:pPr>
              <a:lnSpc>
                <a:spcPct val="110000"/>
              </a:lnSpc>
            </a:pPr>
            <a:r>
              <a:rPr lang="en-US" altLang="zh-CN" sz="1900" dirty="0" smtClean="0"/>
              <a:t>\</a:t>
            </a:r>
            <a:r>
              <a:rPr lang="en-US" altLang="zh-CN" sz="1900" dirty="0" err="1"/>
              <a:t>CODWork</a:t>
            </a:r>
            <a:r>
              <a:rPr lang="en-US" altLang="zh-CN" sz="1900" dirty="0"/>
              <a:t>\</a:t>
            </a:r>
            <a:r>
              <a:rPr lang="en-US" altLang="zh-CN" sz="1900" dirty="0" smtClean="0"/>
              <a:t>MCCPU_SIM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a:t>
            </a:r>
            <a:r>
              <a:rPr lang="en-US" altLang="zh-CN" sz="1900" dirty="0" err="1"/>
              <a:t>jal</a:t>
            </a:r>
            <a:r>
              <a:rPr lang="en-US" altLang="zh-CN" sz="1900" dirty="0"/>
              <a:t> 15</a:t>
            </a:r>
            <a:r>
              <a:rPr lang="zh-CN" altLang="en-US" sz="1900" dirty="0"/>
              <a:t>条指令多周期</a:t>
            </a:r>
            <a:r>
              <a:rPr lang="en-US" altLang="zh-CN" sz="1900" dirty="0"/>
              <a:t>CPU</a:t>
            </a:r>
            <a:r>
              <a:rPr lang="zh-CN" altLang="en-US" sz="1900" dirty="0"/>
              <a:t>的 </a:t>
            </a:r>
            <a:r>
              <a:rPr lang="en-US" altLang="zh-CN" sz="1900" dirty="0" err="1"/>
              <a:t>ModelSim</a:t>
            </a:r>
            <a:r>
              <a:rPr lang="en-US" altLang="zh-CN" sz="1900" dirty="0"/>
              <a:t> </a:t>
            </a:r>
            <a:r>
              <a:rPr lang="zh-CN" altLang="en-US" sz="1900" dirty="0"/>
              <a:t>工程</a:t>
            </a:r>
          </a:p>
          <a:p>
            <a:pPr>
              <a:lnSpc>
                <a:spcPct val="110000"/>
              </a:lnSpc>
            </a:pPr>
            <a:r>
              <a:rPr lang="en-US" altLang="zh-CN" sz="1900" dirty="0"/>
              <a:t>\</a:t>
            </a:r>
            <a:r>
              <a:rPr lang="en-US" altLang="zh-CN" sz="1900" dirty="0" err="1"/>
              <a:t>CODWork</a:t>
            </a:r>
            <a:r>
              <a:rPr lang="en-US" altLang="zh-CN" sz="1900" dirty="0"/>
              <a:t>\</a:t>
            </a:r>
            <a:r>
              <a:rPr lang="en-US" altLang="zh-CN" sz="1900" dirty="0" smtClean="0"/>
              <a:t>MCCPU_SOC </a:t>
            </a:r>
            <a:r>
              <a:rPr lang="zh-CN" altLang="en-US" sz="1900" dirty="0"/>
              <a:t>实现了 </a:t>
            </a:r>
            <a:r>
              <a:rPr lang="en-US" altLang="zh-CN" sz="1900" dirty="0"/>
              <a:t>add/sub/and/or/</a:t>
            </a:r>
            <a:r>
              <a:rPr lang="en-US" altLang="zh-CN" sz="1900" dirty="0" err="1"/>
              <a:t>slt</a:t>
            </a:r>
            <a:r>
              <a:rPr lang="en-US" altLang="zh-CN" sz="1900" dirty="0"/>
              <a:t>/</a:t>
            </a:r>
            <a:r>
              <a:rPr lang="en-US" altLang="zh-CN" sz="1900" dirty="0" err="1"/>
              <a:t>sltu</a:t>
            </a:r>
            <a:r>
              <a:rPr lang="en-US" altLang="zh-CN" sz="1900" dirty="0"/>
              <a:t>/</a:t>
            </a:r>
            <a:r>
              <a:rPr lang="en-US" altLang="zh-CN" sz="1900" dirty="0" err="1"/>
              <a:t>addu</a:t>
            </a:r>
            <a:r>
              <a:rPr lang="en-US" altLang="zh-CN" sz="1900" dirty="0"/>
              <a:t>/</a:t>
            </a:r>
            <a:r>
              <a:rPr lang="en-US" altLang="zh-CN" sz="1900" dirty="0" err="1"/>
              <a:t>subu</a:t>
            </a:r>
            <a:r>
              <a:rPr lang="en-US" altLang="zh-CN" sz="1900" dirty="0"/>
              <a:t>/</a:t>
            </a:r>
            <a:r>
              <a:rPr lang="en-US" altLang="zh-CN" sz="1900" dirty="0" err="1"/>
              <a:t>addi</a:t>
            </a:r>
            <a:r>
              <a:rPr lang="en-US" altLang="zh-CN" sz="1900" dirty="0"/>
              <a:t>/</a:t>
            </a:r>
            <a:r>
              <a:rPr lang="en-US" altLang="zh-CN" sz="1900" dirty="0" err="1"/>
              <a:t>ori</a:t>
            </a:r>
            <a:r>
              <a:rPr lang="en-US" altLang="zh-CN" sz="1900" dirty="0"/>
              <a:t>/</a:t>
            </a:r>
            <a:r>
              <a:rPr lang="en-US" altLang="zh-CN" sz="1900" dirty="0" err="1"/>
              <a:t>lw</a:t>
            </a:r>
            <a:r>
              <a:rPr lang="en-US" altLang="zh-CN" sz="1900" dirty="0"/>
              <a:t>/</a:t>
            </a:r>
            <a:r>
              <a:rPr lang="en-US" altLang="zh-CN" sz="1900" dirty="0" err="1"/>
              <a:t>sw</a:t>
            </a:r>
            <a:r>
              <a:rPr lang="en-US" altLang="zh-CN" sz="1900" dirty="0"/>
              <a:t>/</a:t>
            </a:r>
            <a:r>
              <a:rPr lang="en-US" altLang="zh-CN" sz="1900" dirty="0" err="1"/>
              <a:t>beq</a:t>
            </a:r>
            <a:r>
              <a:rPr lang="en-US" altLang="zh-CN" sz="1900" dirty="0"/>
              <a:t>/j/</a:t>
            </a:r>
            <a:r>
              <a:rPr lang="en-US" altLang="zh-CN" sz="1900" dirty="0" err="1"/>
              <a:t>jal</a:t>
            </a:r>
            <a:r>
              <a:rPr lang="en-US" altLang="zh-CN" sz="1900" dirty="0"/>
              <a:t> 15</a:t>
            </a:r>
            <a:r>
              <a:rPr lang="zh-CN" altLang="en-US" sz="1900" dirty="0"/>
              <a:t>条指令多周期</a:t>
            </a:r>
            <a:r>
              <a:rPr lang="en-US" altLang="zh-CN" sz="1900" dirty="0"/>
              <a:t>CPU</a:t>
            </a:r>
            <a:r>
              <a:rPr lang="zh-CN" altLang="en-US" sz="1900" dirty="0"/>
              <a:t>的 </a:t>
            </a:r>
            <a:r>
              <a:rPr lang="en-US" altLang="zh-CN" sz="1900" dirty="0" err="1"/>
              <a:t>Vivado</a:t>
            </a:r>
            <a:r>
              <a:rPr lang="en-US" altLang="zh-CN" sz="1900" dirty="0"/>
              <a:t> </a:t>
            </a:r>
            <a:r>
              <a:rPr lang="zh-CN" altLang="en-US" sz="1900" dirty="0" smtClean="0"/>
              <a:t>工程</a:t>
            </a:r>
            <a:endParaRPr lang="en-US" altLang="zh-CN" sz="1900" dirty="0" smtClean="0"/>
          </a:p>
          <a:p>
            <a:pPr marL="0" indent="0">
              <a:lnSpc>
                <a:spcPct val="110000"/>
              </a:lnSpc>
              <a:buNone/>
            </a:pPr>
            <a:r>
              <a:rPr lang="zh-CN" altLang="en-US" sz="1900" dirty="0">
                <a:solidFill>
                  <a:srgbClr val="FF0000"/>
                </a:solidFill>
              </a:rPr>
              <a:t>注意</a:t>
            </a:r>
            <a:r>
              <a:rPr lang="en-US" altLang="zh-CN" sz="1900" dirty="0" smtClean="0">
                <a:solidFill>
                  <a:srgbClr val="FF0000"/>
                </a:solidFill>
              </a:rPr>
              <a:t>: </a:t>
            </a:r>
            <a:r>
              <a:rPr lang="zh-CN" altLang="en-US" sz="1900" dirty="0" smtClean="0">
                <a:solidFill>
                  <a:srgbClr val="FF0000"/>
                </a:solidFill>
              </a:rPr>
              <a:t>所有示例工程都建在</a:t>
            </a:r>
            <a:r>
              <a:rPr lang="en-US" altLang="zh-CN" sz="1900" dirty="0" smtClean="0">
                <a:solidFill>
                  <a:srgbClr val="FF0000"/>
                </a:solidFill>
              </a:rPr>
              <a:t>D:\CODWork\ </a:t>
            </a:r>
            <a:r>
              <a:rPr lang="zh-CN" altLang="en-US" sz="1900" dirty="0" smtClean="0">
                <a:solidFill>
                  <a:srgbClr val="FF0000"/>
                </a:solidFill>
              </a:rPr>
              <a:t>路径下，如果工程实际放置的路径与此不一致，若没有修改任何源代码，工程应该仍能正常运行；若对源代码进行了修改，可能某些配置也需随之更改才能正常运行。</a:t>
            </a:r>
            <a:endParaRPr lang="en-US" altLang="zh-CN" sz="1900" dirty="0">
              <a:solidFill>
                <a:srgbClr val="FF0000"/>
              </a:solidFill>
            </a:endParaRPr>
          </a:p>
        </p:txBody>
      </p:sp>
      <p:sp>
        <p:nvSpPr>
          <p:cNvPr id="5" name="Title 1"/>
          <p:cNvSpPr>
            <a:spLocks noGrp="1"/>
          </p:cNvSpPr>
          <p:nvPr>
            <p:ph type="title"/>
          </p:nvPr>
        </p:nvSpPr>
        <p:spPr>
          <a:xfrm>
            <a:off x="648585" y="177356"/>
            <a:ext cx="10515600" cy="1325563"/>
          </a:xfrm>
        </p:spPr>
        <p:txBody>
          <a:bodyPr/>
          <a:lstStyle/>
          <a:p>
            <a:r>
              <a:rPr lang="zh-CN" altLang="en-US" dirty="0" smtClean="0"/>
              <a:t>资料说明</a:t>
            </a:r>
            <a:r>
              <a:rPr lang="en-US" altLang="zh-CN" dirty="0"/>
              <a:t> </a:t>
            </a:r>
            <a:r>
              <a:rPr lang="en-US" altLang="zh-CN" dirty="0" smtClean="0"/>
              <a:t>(1)</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Target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205" y="2051735"/>
            <a:ext cx="2133600" cy="424815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0" y="2377900"/>
            <a:ext cx="4364475" cy="8415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solidFill>
                  <a:srgbClr val="FF0000"/>
                </a:solidFill>
              </a:rPr>
              <a:t>将板卡正确连接到</a:t>
            </a:r>
            <a:r>
              <a:rPr lang="en-US" altLang="zh-CN" sz="2000" dirty="0" smtClean="0">
                <a:solidFill>
                  <a:srgbClr val="FF0000"/>
                </a:solidFill>
              </a:rPr>
              <a:t>PC</a:t>
            </a:r>
            <a:r>
              <a:rPr lang="zh-CN" altLang="en-US" sz="2000" dirty="0" smtClean="0">
                <a:solidFill>
                  <a:srgbClr val="FF0000"/>
                </a:solidFill>
              </a:rPr>
              <a:t>并打开电源，</a:t>
            </a:r>
            <a:r>
              <a:rPr lang="zh-CN" altLang="en-US" sz="2000" dirty="0" smtClean="0"/>
              <a:t>再点击</a:t>
            </a:r>
            <a:r>
              <a:rPr lang="en-US" altLang="zh-CN" sz="2000" dirty="0" smtClean="0"/>
              <a:t>Open Target</a:t>
            </a:r>
            <a:r>
              <a:rPr lang="zh-CN" altLang="en-US" sz="2000" dirty="0" smtClean="0"/>
              <a:t>，单击弹出菜单后点击</a:t>
            </a:r>
            <a:r>
              <a:rPr lang="en-US" altLang="zh-CN" sz="2000" dirty="0" smtClean="0"/>
              <a:t>Auto </a:t>
            </a:r>
            <a:r>
              <a:rPr lang="en-US" altLang="zh-CN" sz="2000" dirty="0"/>
              <a:t>C</a:t>
            </a:r>
            <a:r>
              <a:rPr lang="en-US" altLang="zh-CN" sz="2000" dirty="0" smtClean="0"/>
              <a:t>onnect</a:t>
            </a:r>
            <a:endParaRPr lang="zh-CN" altLang="en-US" sz="20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352" y="1146860"/>
            <a:ext cx="3400425"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767" y="-8258"/>
            <a:ext cx="10515600" cy="1325563"/>
          </a:xfrm>
        </p:spPr>
        <p:txBody>
          <a:bodyPr/>
          <a:lstStyle/>
          <a:p>
            <a:r>
              <a:rPr lang="zh-CN" altLang="en-US" dirty="0" smtClean="0"/>
              <a:t>下载</a:t>
            </a:r>
            <a:r>
              <a:rPr lang="en-US" altLang="zh-CN" dirty="0" smtClean="0"/>
              <a:t>(Program)</a:t>
            </a:r>
            <a:endParaRPr lang="zh-CN" altLang="en-US" dirty="0"/>
          </a:p>
        </p:txBody>
      </p:sp>
      <p:sp>
        <p:nvSpPr>
          <p:cNvPr id="11" name="内容占位符 2"/>
          <p:cNvSpPr txBox="1"/>
          <p:nvPr/>
        </p:nvSpPr>
        <p:spPr>
          <a:xfrm>
            <a:off x="232558" y="1083482"/>
            <a:ext cx="5513149" cy="84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选中</a:t>
            </a:r>
            <a:r>
              <a:rPr lang="en-US" altLang="zh-CN" sz="2000" dirty="0" smtClean="0"/>
              <a:t>xc7a100t_0</a:t>
            </a:r>
            <a:r>
              <a:rPr lang="zh-CN" altLang="en-US" sz="2000" dirty="0" smtClean="0"/>
              <a:t>，右键选择</a:t>
            </a:r>
            <a:r>
              <a:rPr lang="en-US" altLang="zh-CN" sz="2000" dirty="0" smtClean="0"/>
              <a:t>Program Device…</a:t>
            </a:r>
            <a:endParaRPr lang="zh-CN" altLang="en-US" sz="2000"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7" y="1504257"/>
            <a:ext cx="4191910" cy="526783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3427824"/>
            <a:ext cx="5991225" cy="27146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255" y="217696"/>
            <a:ext cx="6933870" cy="32101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5234" y="3915418"/>
            <a:ext cx="4112352" cy="285667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线形标注 1 3"/>
          <p:cNvSpPr/>
          <p:nvPr/>
        </p:nvSpPr>
        <p:spPr>
          <a:xfrm>
            <a:off x="4251367" y="2679680"/>
            <a:ext cx="1365661" cy="633536"/>
          </a:xfrm>
          <a:prstGeom prst="borderCallout1">
            <a:avLst>
              <a:gd name="adj1" fmla="val 50496"/>
              <a:gd name="adj2" fmla="val 99162"/>
              <a:gd name="adj3" fmla="val -325699"/>
              <a:gd name="adj4" fmla="val 581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bg1"/>
                </a:solidFill>
                <a:latin typeface="楷体" panose="02010609060101010101" charset="-122"/>
                <a:ea typeface="楷体" panose="02010609060101010101" charset="-122"/>
              </a:rPr>
              <a:t>此处打开文件详细信息</a:t>
            </a:r>
          </a:p>
        </p:txBody>
      </p:sp>
      <p:sp>
        <p:nvSpPr>
          <p:cNvPr id="10" name="线形标注 1 9"/>
          <p:cNvSpPr/>
          <p:nvPr/>
        </p:nvSpPr>
        <p:spPr>
          <a:xfrm>
            <a:off x="4251367" y="1733797"/>
            <a:ext cx="1365662" cy="821085"/>
          </a:xfrm>
          <a:prstGeom prst="borderCallout1">
            <a:avLst>
              <a:gd name="adj1" fmla="val 50496"/>
              <a:gd name="adj2" fmla="val 99162"/>
              <a:gd name="adj3" fmla="val -77480"/>
              <a:gd name="adj4" fmla="val 331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bg1"/>
                </a:solidFill>
                <a:latin typeface="楷体" panose="02010609060101010101" charset="-122"/>
                <a:ea typeface="楷体" panose="02010609060101010101" charset="-122"/>
              </a:rPr>
              <a:t>确</a:t>
            </a:r>
            <a:r>
              <a:rPr lang="zh-CN" altLang="en-US" sz="1400" dirty="0" smtClean="0">
                <a:solidFill>
                  <a:schemeClr val="bg1"/>
                </a:solidFill>
                <a:latin typeface="楷体" panose="02010609060101010101" charset="-122"/>
                <a:ea typeface="楷体" panose="02010609060101010101" charset="-122"/>
              </a:rPr>
              <a:t>认是否是刚生成</a:t>
            </a:r>
            <a:r>
              <a:rPr lang="en-US" altLang="zh-CN" sz="1400" dirty="0" smtClean="0">
                <a:solidFill>
                  <a:schemeClr val="bg1"/>
                </a:solidFill>
                <a:latin typeface="楷体" panose="02010609060101010101" charset="-122"/>
                <a:ea typeface="楷体" panose="02010609060101010101" charset="-122"/>
              </a:rPr>
              <a:t>bit</a:t>
            </a:r>
            <a:r>
              <a:rPr lang="zh-CN" altLang="en-US" sz="1400" dirty="0" smtClean="0">
                <a:solidFill>
                  <a:schemeClr val="bg1"/>
                </a:solidFill>
                <a:latin typeface="楷体" panose="02010609060101010101" charset="-122"/>
                <a:ea typeface="楷体" panose="02010609060101010101" charset="-122"/>
              </a:rPr>
              <a:t>文件，以免下载了错误的文件</a:t>
            </a:r>
            <a:endParaRPr lang="zh-CN" altLang="en-US" sz="1400" dirty="0">
              <a:solidFill>
                <a:schemeClr val="bg1"/>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运行结果检查</a:t>
            </a:r>
            <a:endParaRPr lang="zh-CN" altLang="en-US" dirty="0"/>
          </a:p>
        </p:txBody>
      </p:sp>
      <p:grpSp>
        <p:nvGrpSpPr>
          <p:cNvPr id="6" name="组合 5"/>
          <p:cNvGrpSpPr/>
          <p:nvPr/>
        </p:nvGrpSpPr>
        <p:grpSpPr>
          <a:xfrm>
            <a:off x="376624" y="1467163"/>
            <a:ext cx="8265042" cy="4591050"/>
            <a:chOff x="1112874" y="1585913"/>
            <a:chExt cx="8265042" cy="459105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74" y="1585913"/>
              <a:ext cx="51816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a:xfrm>
              <a:off x="6347638" y="1722585"/>
              <a:ext cx="2711304" cy="592249"/>
            </a:xfrm>
            <a:prstGeom prst="wedgeRoundRectCallout">
              <a:avLst>
                <a:gd name="adj1" fmla="val -114374"/>
                <a:gd name="adj2" fmla="val 220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bg1"/>
                  </a:solidFill>
                  <a:latin typeface="楷体" panose="02010609060101010101" charset="-122"/>
                  <a:ea typeface="楷体" panose="02010609060101010101" charset="-122"/>
                </a:rPr>
                <a:t>CPU</a:t>
              </a:r>
              <a:r>
                <a:rPr lang="zh-CN" altLang="en-US" b="1" dirty="0" smtClean="0">
                  <a:solidFill>
                    <a:schemeClr val="bg1"/>
                  </a:solidFill>
                  <a:latin typeface="楷体" panose="02010609060101010101" charset="-122"/>
                  <a:ea typeface="楷体" panose="02010609060101010101" charset="-122"/>
                </a:rPr>
                <a:t>复位按钮，按下后</a:t>
              </a:r>
              <a:r>
                <a:rPr lang="en-US" altLang="zh-CN" b="1" dirty="0" smtClean="0">
                  <a:solidFill>
                    <a:schemeClr val="bg1"/>
                  </a:solidFill>
                  <a:latin typeface="楷体" panose="02010609060101010101" charset="-122"/>
                  <a:ea typeface="楷体" panose="02010609060101010101" charset="-122"/>
                </a:rPr>
                <a:t>PC</a:t>
              </a:r>
              <a:r>
                <a:rPr lang="zh-CN" altLang="en-US" b="1" dirty="0" smtClean="0">
                  <a:solidFill>
                    <a:schemeClr val="bg1"/>
                  </a:solidFill>
                  <a:latin typeface="楷体" panose="02010609060101010101" charset="-122"/>
                  <a:ea typeface="楷体" panose="02010609060101010101" charset="-122"/>
                </a:rPr>
                <a:t>从</a:t>
              </a:r>
              <a:r>
                <a:rPr lang="en-US" altLang="zh-CN" b="1" dirty="0" smtClean="0">
                  <a:solidFill>
                    <a:schemeClr val="bg1"/>
                  </a:solidFill>
                  <a:latin typeface="楷体" panose="02010609060101010101" charset="-122"/>
                  <a:ea typeface="楷体" panose="02010609060101010101" charset="-122"/>
                </a:rPr>
                <a:t>0</a:t>
              </a:r>
              <a:r>
                <a:rPr lang="zh-CN" altLang="en-US" b="1" dirty="0" smtClean="0">
                  <a:solidFill>
                    <a:schemeClr val="bg1"/>
                  </a:solidFill>
                  <a:latin typeface="楷体" panose="02010609060101010101" charset="-122"/>
                  <a:ea typeface="楷体" panose="02010609060101010101" charset="-122"/>
                </a:rPr>
                <a:t>开始执行程序</a:t>
              </a:r>
              <a:endParaRPr lang="zh-CN" altLang="en-US" b="1" dirty="0">
                <a:solidFill>
                  <a:schemeClr val="bg1"/>
                </a:solidFill>
                <a:latin typeface="楷体" panose="02010609060101010101" charset="-122"/>
                <a:ea typeface="楷体" panose="02010609060101010101" charset="-122"/>
              </a:endParaRPr>
            </a:p>
          </p:txBody>
        </p:sp>
        <p:sp>
          <p:nvSpPr>
            <p:cNvPr id="7" name="圆角矩形标注 6"/>
            <p:cNvSpPr/>
            <p:nvPr/>
          </p:nvSpPr>
          <p:spPr>
            <a:xfrm>
              <a:off x="6939515" y="3646967"/>
              <a:ext cx="2438401" cy="776177"/>
            </a:xfrm>
            <a:prstGeom prst="wedgeRoundRectCallout">
              <a:avLst>
                <a:gd name="adj1" fmla="val -121637"/>
                <a:gd name="adj2" fmla="val -905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楷体" panose="02010609060101010101" charset="-122"/>
                  <a:ea typeface="楷体" panose="02010609060101010101" charset="-122"/>
                </a:rPr>
                <a:t>开发</a:t>
              </a:r>
              <a:r>
                <a:rPr lang="zh-CN" altLang="en-US" b="1" dirty="0" smtClean="0">
                  <a:solidFill>
                    <a:schemeClr val="bg1"/>
                  </a:solidFill>
                  <a:latin typeface="楷体" panose="02010609060101010101" charset="-122"/>
                  <a:ea typeface="楷体" panose="02010609060101010101" charset="-122"/>
                </a:rPr>
                <a:t>板复位按钮，按下后加载</a:t>
              </a:r>
              <a:r>
                <a:rPr lang="en-US" altLang="zh-CN" b="1" dirty="0">
                  <a:solidFill>
                    <a:schemeClr val="bg1"/>
                  </a:solidFill>
                  <a:latin typeface="楷体" panose="02010609060101010101" charset="-122"/>
                  <a:ea typeface="楷体" panose="02010609060101010101" charset="-122"/>
                </a:rPr>
                <a:t>Out of Box Demo</a:t>
              </a:r>
              <a:endParaRPr lang="zh-CN" altLang="en-US" b="1" dirty="0">
                <a:solidFill>
                  <a:schemeClr val="bg1"/>
                </a:solidFill>
                <a:latin typeface="楷体" panose="02010609060101010101" charset="-122"/>
                <a:ea typeface="楷体" panose="02010609060101010101" charset="-122"/>
              </a:endParaRPr>
            </a:p>
          </p:txBody>
        </p:sp>
      </p:grpSp>
      <p:sp>
        <p:nvSpPr>
          <p:cNvPr id="9" name="内容占位符 2"/>
          <p:cNvSpPr txBox="1"/>
          <p:nvPr/>
        </p:nvSpPr>
        <p:spPr>
          <a:xfrm>
            <a:off x="5700158" y="4396718"/>
            <a:ext cx="6444342" cy="217033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1800" dirty="0" smtClean="0"/>
              <a:t>SW5</a:t>
            </a:r>
            <a:r>
              <a:rPr lang="zh-CN" altLang="en-US" sz="1800" dirty="0"/>
              <a:t>为</a:t>
            </a:r>
            <a:r>
              <a:rPr lang="en-US" altLang="zh-CN" sz="1800" dirty="0" smtClean="0"/>
              <a:t>1</a:t>
            </a:r>
            <a:r>
              <a:rPr lang="zh-CN" altLang="en-US" sz="1800" dirty="0" smtClean="0"/>
              <a:t>表示查看寄存器的值</a:t>
            </a:r>
            <a:endParaRPr lang="en-US" altLang="zh-CN" sz="1800" dirty="0" smtClean="0"/>
          </a:p>
          <a:p>
            <a:r>
              <a:rPr lang="en-US" altLang="zh-CN" sz="1800" dirty="0" smtClean="0"/>
              <a:t>SW4-SW0</a:t>
            </a:r>
            <a:r>
              <a:rPr lang="zh-CN" altLang="en-US" sz="1800" dirty="0" smtClean="0"/>
              <a:t>为寄存器编号，当</a:t>
            </a:r>
            <a:r>
              <a:rPr lang="en-US" altLang="zh-CN" sz="1800" dirty="0" smtClean="0"/>
              <a:t>SW1</a:t>
            </a:r>
            <a:r>
              <a:rPr lang="zh-CN" altLang="en-US" sz="1800" dirty="0" smtClean="0"/>
              <a:t>为</a:t>
            </a:r>
            <a:r>
              <a:rPr lang="en-US" altLang="zh-CN" sz="1800" dirty="0" smtClean="0"/>
              <a:t>1</a:t>
            </a:r>
            <a:r>
              <a:rPr lang="zh-CN" altLang="en-US" sz="1800" dirty="0" smtClean="0"/>
              <a:t>时，其他为</a:t>
            </a:r>
            <a:r>
              <a:rPr lang="en-US" altLang="zh-CN" sz="1800" dirty="0" smtClean="0"/>
              <a:t>0</a:t>
            </a:r>
            <a:r>
              <a:rPr lang="zh-CN" altLang="en-US" sz="1800" dirty="0" smtClean="0"/>
              <a:t>时，表示</a:t>
            </a:r>
            <a:r>
              <a:rPr lang="en-US" altLang="zh-CN" sz="1800" dirty="0" smtClean="0"/>
              <a:t>R2</a:t>
            </a:r>
            <a:endParaRPr lang="en-US" altLang="zh-CN" sz="1800" dirty="0"/>
          </a:p>
          <a:p>
            <a:r>
              <a:rPr lang="zh-CN" altLang="en-US" sz="1800" dirty="0" smtClean="0"/>
              <a:t>其他开关均为</a:t>
            </a:r>
            <a:r>
              <a:rPr lang="en-US" altLang="zh-CN" sz="1800" dirty="0" smtClean="0"/>
              <a:t>0</a:t>
            </a:r>
          </a:p>
          <a:p>
            <a:r>
              <a:rPr lang="en-US" altLang="zh-CN" sz="1800" dirty="0" smtClean="0"/>
              <a:t>R2 = 7</a:t>
            </a:r>
          </a:p>
          <a:p>
            <a:r>
              <a:rPr lang="zh-CN" altLang="en-US" sz="1800" dirty="0" smtClean="0"/>
              <a:t>将</a:t>
            </a:r>
            <a:r>
              <a:rPr lang="en-US" altLang="zh-CN" sz="1800" dirty="0" smtClean="0"/>
              <a:t>SW15</a:t>
            </a:r>
            <a:r>
              <a:rPr lang="zh-CN" altLang="en-US" sz="1800" dirty="0" smtClean="0"/>
              <a:t>置</a:t>
            </a:r>
            <a:r>
              <a:rPr lang="en-US" altLang="zh-CN" sz="1800" dirty="0" smtClean="0"/>
              <a:t>1</a:t>
            </a:r>
            <a:r>
              <a:rPr lang="zh-CN" altLang="en-US" sz="1800" dirty="0" smtClean="0"/>
              <a:t>，</a:t>
            </a:r>
            <a:r>
              <a:rPr lang="en-US" altLang="zh-CN" sz="1800" dirty="0" smtClean="0"/>
              <a:t>CPU</a:t>
            </a:r>
            <a:r>
              <a:rPr lang="zh-CN" altLang="en-US" sz="1800" dirty="0" smtClean="0"/>
              <a:t>慢速运行；按下</a:t>
            </a:r>
            <a:r>
              <a:rPr lang="en-US" altLang="zh-CN" sz="1800" dirty="0" smtClean="0"/>
              <a:t>CPU</a:t>
            </a:r>
            <a:r>
              <a:rPr lang="zh-CN" altLang="en-US" sz="1800" dirty="0" smtClean="0"/>
              <a:t>复位按钮，程序从</a:t>
            </a:r>
            <a:r>
              <a:rPr lang="en-US" altLang="zh-CN" sz="1800" dirty="0" smtClean="0"/>
              <a:t>0</a:t>
            </a:r>
            <a:r>
              <a:rPr lang="zh-CN" altLang="en-US" sz="1800" dirty="0" smtClean="0"/>
              <a:t>地址开始执行，可以看到</a:t>
            </a:r>
            <a:r>
              <a:rPr lang="en-US" altLang="zh-CN" sz="1800" dirty="0" smtClean="0"/>
              <a:t>R2</a:t>
            </a:r>
            <a:r>
              <a:rPr lang="zh-CN" altLang="en-US" sz="1800" dirty="0" smtClean="0"/>
              <a:t>的值开始为</a:t>
            </a:r>
            <a:r>
              <a:rPr lang="en-US" altLang="zh-CN" sz="1800" dirty="0" smtClean="0"/>
              <a:t>5</a:t>
            </a:r>
            <a:r>
              <a:rPr lang="zh-CN" altLang="en-US" sz="1800" dirty="0" smtClean="0"/>
              <a:t>，后来变为</a:t>
            </a:r>
            <a:r>
              <a:rPr lang="en-US" altLang="zh-CN" sz="1800" dirty="0" smtClean="0"/>
              <a:t>7 (</a:t>
            </a:r>
            <a:r>
              <a:rPr lang="zh-CN" altLang="en-US" sz="1800" dirty="0" smtClean="0"/>
              <a:t>需将</a:t>
            </a:r>
            <a:r>
              <a:rPr lang="en-US" altLang="zh-CN" sz="1800" dirty="0" smtClean="0"/>
              <a:t>SW5</a:t>
            </a:r>
            <a:r>
              <a:rPr lang="zh-CN" altLang="en-US" sz="1800" dirty="0" smtClean="0"/>
              <a:t>置为</a:t>
            </a:r>
            <a:r>
              <a:rPr lang="en-US" altLang="zh-CN" sz="1800" dirty="0" smtClean="0"/>
              <a:t>1</a:t>
            </a:r>
            <a:r>
              <a:rPr lang="zh-CN" altLang="en-US" sz="1800" dirty="0" smtClean="0"/>
              <a:t>，</a:t>
            </a:r>
            <a:r>
              <a:rPr lang="en-US" altLang="zh-CN" sz="1800" dirty="0" smtClean="0"/>
              <a:t>SW1</a:t>
            </a:r>
            <a:r>
              <a:rPr lang="zh-CN" altLang="en-US" sz="1800" dirty="0" smtClean="0"/>
              <a:t>置为</a:t>
            </a:r>
            <a:r>
              <a:rPr lang="en-US" altLang="zh-CN" sz="1800" dirty="0" smtClean="0"/>
              <a:t>1)</a:t>
            </a:r>
            <a:endParaRPr lang="zh-CN" altLang="en-US" sz="1800" dirty="0"/>
          </a:p>
        </p:txBody>
      </p:sp>
      <p:sp>
        <p:nvSpPr>
          <p:cNvPr id="8" name="内容占位符 2"/>
          <p:cNvSpPr txBox="1"/>
          <p:nvPr/>
        </p:nvSpPr>
        <p:spPr>
          <a:xfrm>
            <a:off x="8370192" y="919657"/>
            <a:ext cx="3600134" cy="204682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1800" dirty="0" smtClean="0"/>
              <a:t>SW5-SW0</a:t>
            </a:r>
            <a:r>
              <a:rPr lang="zh-CN" altLang="en-US" sz="1800" dirty="0" smtClean="0"/>
              <a:t>为</a:t>
            </a:r>
            <a:r>
              <a:rPr lang="en-US" altLang="zh-CN" sz="1800" dirty="0" smtClean="0"/>
              <a:t>0</a:t>
            </a:r>
            <a:r>
              <a:rPr lang="zh-CN" altLang="en-US" sz="1800" dirty="0" smtClean="0"/>
              <a:t>时，七段数码管显示</a:t>
            </a:r>
            <a:r>
              <a:rPr lang="en-US" altLang="zh-CN" sz="1800" dirty="0" smtClean="0"/>
              <a:t>CPU</a:t>
            </a:r>
            <a:r>
              <a:rPr lang="zh-CN" altLang="en-US" sz="1800" dirty="0" smtClean="0"/>
              <a:t>数据；</a:t>
            </a:r>
            <a:endParaRPr lang="en-US" altLang="zh-CN" sz="1800" dirty="0" smtClean="0"/>
          </a:p>
          <a:p>
            <a:r>
              <a:rPr lang="zh-CN" altLang="en-US" sz="1800" dirty="0" smtClean="0"/>
              <a:t>拨动开关</a:t>
            </a:r>
            <a:r>
              <a:rPr lang="en-US" altLang="zh-CN" sz="1800" dirty="0" smtClean="0"/>
              <a:t>(SW15-SW6</a:t>
            </a:r>
            <a:r>
              <a:rPr lang="en-US" altLang="zh-CN" sz="1800" dirty="0"/>
              <a:t>)</a:t>
            </a:r>
            <a:r>
              <a:rPr lang="zh-CN" altLang="en-US" sz="1800" dirty="0" smtClean="0"/>
              <a:t>，</a:t>
            </a:r>
            <a:r>
              <a:rPr lang="en-US" altLang="zh-CN" sz="1800" dirty="0" smtClean="0"/>
              <a:t>16</a:t>
            </a:r>
            <a:r>
              <a:rPr lang="zh-CN" altLang="en-US" sz="1800" dirty="0"/>
              <a:t>个</a:t>
            </a:r>
            <a:r>
              <a:rPr lang="zh-CN" altLang="en-US" sz="1800" dirty="0" smtClean="0"/>
              <a:t>开关的状态被写入右边四个七段数码管（左边四个为</a:t>
            </a:r>
            <a:r>
              <a:rPr lang="en-US" altLang="zh-CN" sz="1800" dirty="0" smtClean="0"/>
              <a:t>0</a:t>
            </a:r>
            <a:r>
              <a:rPr lang="zh-CN" altLang="en-US" sz="1800" dirty="0" smtClean="0"/>
              <a:t>）</a:t>
            </a:r>
            <a:endParaRPr lang="en-US" altLang="zh-CN" sz="1800" dirty="0" smtClean="0"/>
          </a:p>
          <a:p>
            <a:pPr lvl="1"/>
            <a:r>
              <a:rPr lang="zh-CN" altLang="en-US" sz="1400" dirty="0" smtClean="0"/>
              <a:t>例如当</a:t>
            </a:r>
            <a:r>
              <a:rPr lang="en-US" altLang="zh-CN" sz="1400" dirty="0" smtClean="0"/>
              <a:t>SW14, SW7</a:t>
            </a:r>
            <a:r>
              <a:rPr lang="zh-CN" altLang="en-US" sz="1400" dirty="0" smtClean="0"/>
              <a:t>为</a:t>
            </a:r>
            <a:r>
              <a:rPr lang="en-US" altLang="zh-CN" sz="1400" dirty="0" smtClean="0"/>
              <a:t>1</a:t>
            </a:r>
            <a:r>
              <a:rPr lang="zh-CN" altLang="en-US" sz="1400" dirty="0" smtClean="0"/>
              <a:t>，其他开关为</a:t>
            </a:r>
            <a:r>
              <a:rPr lang="en-US" altLang="zh-CN" sz="1400" dirty="0" smtClean="0"/>
              <a:t>0</a:t>
            </a:r>
            <a:r>
              <a:rPr lang="zh-CN" altLang="en-US" sz="1400" dirty="0" smtClean="0"/>
              <a:t>时，七段数码管上显示为</a:t>
            </a:r>
            <a:r>
              <a:rPr lang="en-US" altLang="zh-CN" sz="1400"/>
              <a:t/>
            </a:r>
            <a:br>
              <a:rPr lang="en-US" altLang="zh-CN" sz="1400"/>
            </a:br>
            <a:r>
              <a:rPr lang="en-US" altLang="zh-CN" sz="1400" smtClean="0"/>
              <a:t>00004080</a:t>
            </a:r>
            <a:endParaRPr lang="en-US" altLang="zh-CN" sz="14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测试开关设置</a:t>
            </a:r>
            <a:endParaRPr lang="zh-CN" altLang="en-US" dirty="0"/>
          </a:p>
        </p:txBody>
      </p:sp>
      <p:graphicFrame>
        <p:nvGraphicFramePr>
          <p:cNvPr id="5" name="表格 4"/>
          <p:cNvGraphicFramePr>
            <a:graphicFrameLocks noGrp="1"/>
          </p:cNvGraphicFramePr>
          <p:nvPr/>
        </p:nvGraphicFramePr>
        <p:xfrm>
          <a:off x="320634" y="1460664"/>
          <a:ext cx="8906494" cy="5080635"/>
        </p:xfrm>
        <a:graphic>
          <a:graphicData uri="http://schemas.openxmlformats.org/drawingml/2006/table">
            <a:tbl>
              <a:tblPr/>
              <a:tblGrid>
                <a:gridCol w="711825">
                  <a:extLst>
                    <a:ext uri="{9D8B030D-6E8A-4147-A177-3AD203B41FA5}">
                      <a16:colId xmlns:a16="http://schemas.microsoft.com/office/drawing/2014/main" val="20000"/>
                    </a:ext>
                  </a:extLst>
                </a:gridCol>
                <a:gridCol w="781272">
                  <a:extLst>
                    <a:ext uri="{9D8B030D-6E8A-4147-A177-3AD203B41FA5}">
                      <a16:colId xmlns:a16="http://schemas.microsoft.com/office/drawing/2014/main" val="20001"/>
                    </a:ext>
                  </a:extLst>
                </a:gridCol>
                <a:gridCol w="868079">
                  <a:extLst>
                    <a:ext uri="{9D8B030D-6E8A-4147-A177-3AD203B41FA5}">
                      <a16:colId xmlns:a16="http://schemas.microsoft.com/office/drawing/2014/main" val="20002"/>
                    </a:ext>
                  </a:extLst>
                </a:gridCol>
                <a:gridCol w="763911">
                  <a:extLst>
                    <a:ext uri="{9D8B030D-6E8A-4147-A177-3AD203B41FA5}">
                      <a16:colId xmlns:a16="http://schemas.microsoft.com/office/drawing/2014/main" val="20003"/>
                    </a:ext>
                  </a:extLst>
                </a:gridCol>
                <a:gridCol w="833355">
                  <a:extLst>
                    <a:ext uri="{9D8B030D-6E8A-4147-A177-3AD203B41FA5}">
                      <a16:colId xmlns:a16="http://schemas.microsoft.com/office/drawing/2014/main" val="20004"/>
                    </a:ext>
                  </a:extLst>
                </a:gridCol>
                <a:gridCol w="850718">
                  <a:extLst>
                    <a:ext uri="{9D8B030D-6E8A-4147-A177-3AD203B41FA5}">
                      <a16:colId xmlns:a16="http://schemas.microsoft.com/office/drawing/2014/main" val="20005"/>
                    </a:ext>
                  </a:extLst>
                </a:gridCol>
                <a:gridCol w="4097334">
                  <a:extLst>
                    <a:ext uri="{9D8B030D-6E8A-4147-A177-3AD203B41FA5}">
                      <a16:colId xmlns:a16="http://schemas.microsoft.com/office/drawing/2014/main" val="20006"/>
                    </a:ext>
                  </a:extLst>
                </a:gridCol>
              </a:tblGrid>
              <a:tr h="239341">
                <a:tc gridSpan="6">
                  <a:txBody>
                    <a:bodyPr/>
                    <a:lstStyle/>
                    <a:p>
                      <a:pPr algn="ctr" fontAlgn="ctr"/>
                      <a:r>
                        <a:rPr lang="zh-CN" altLang="en-US" sz="1800" b="1" i="0" u="none" strike="noStrike" dirty="0">
                          <a:solidFill>
                            <a:srgbClr val="000000"/>
                          </a:solidFill>
                          <a:effectLst/>
                          <a:latin typeface="楷体" panose="02010609060101010101" charset="-122"/>
                          <a:ea typeface="楷体" panose="02010609060101010101" charset="-122"/>
                        </a:rPr>
                        <a:t>开关设置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DD5"/>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ctr"/>
                      <a:r>
                        <a:rPr lang="zh-CN" altLang="en-US" sz="1800" b="1" i="0" u="none" strike="noStrike">
                          <a:solidFill>
                            <a:srgbClr val="000000"/>
                          </a:solidFill>
                          <a:effectLst/>
                          <a:latin typeface="楷体" panose="02010609060101010101" charset="-122"/>
                          <a:ea typeface="楷体" panose="02010609060101010101" charset="-122"/>
                        </a:rPr>
                        <a:t>功能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180975">
                <a:tc rowSpan="2">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gridSpan="5">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ctr"/>
                      <a:r>
                        <a:rPr lang="en-US" sz="1800" b="0" i="0" u="none" strike="noStrike">
                          <a:solidFill>
                            <a:srgbClr val="000000"/>
                          </a:solidFill>
                          <a:effectLst/>
                          <a:latin typeface="楷体" panose="02010609060101010101" charset="-122"/>
                          <a:ea typeface="楷体" panose="02010609060101010101" charset="-122"/>
                        </a:rPr>
                        <a:t>CPU</a:t>
                      </a:r>
                      <a:r>
                        <a:rPr lang="zh-CN" altLang="en-US" sz="1800" b="0" i="0" u="none" strike="noStrike">
                          <a:solidFill>
                            <a:srgbClr val="000000"/>
                          </a:solidFill>
                          <a:effectLst/>
                          <a:latin typeface="楷体" panose="02010609060101010101" charset="-122"/>
                          <a:ea typeface="楷体" panose="02010609060101010101" charset="-122"/>
                        </a:rPr>
                        <a:t>全速运行</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180975">
                <a:tc vMerge="1">
                  <a:txBody>
                    <a:bodyPr/>
                    <a:lstStyle/>
                    <a:p>
                      <a:endParaRPr lang="zh-CN"/>
                    </a:p>
                  </a:txBody>
                  <a:tcPr/>
                </a:tc>
                <a:tc gridSpan="5">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ctr"/>
                      <a:r>
                        <a:rPr lang="en-US" sz="1800" b="0" i="0" u="none" strike="noStrike">
                          <a:solidFill>
                            <a:srgbClr val="000000"/>
                          </a:solidFill>
                          <a:effectLst/>
                          <a:latin typeface="楷体" panose="02010609060101010101" charset="-122"/>
                          <a:ea typeface="楷体" panose="02010609060101010101" charset="-122"/>
                        </a:rPr>
                        <a:t>CPU</a:t>
                      </a:r>
                      <a:r>
                        <a:rPr lang="zh-CN" altLang="en-US" sz="1800" b="0" i="0" u="none" strike="noStrike">
                          <a:solidFill>
                            <a:srgbClr val="000000"/>
                          </a:solidFill>
                          <a:effectLst/>
                          <a:latin typeface="楷体" panose="02010609060101010101" charset="-122"/>
                          <a:ea typeface="楷体" panose="02010609060101010101" charset="-122"/>
                        </a:rPr>
                        <a:t>慢速运行</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2"/>
                  </a:ext>
                </a:extLst>
              </a:tr>
              <a:tr h="180975">
                <a:tc>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a:solidFill>
                            <a:srgbClr val="000000"/>
                          </a:solidFill>
                          <a:effectLst/>
                          <a:latin typeface="楷体" panose="02010609060101010101" charset="-122"/>
                          <a:ea typeface="楷体" panose="02010609060101010101" charset="-122"/>
                        </a:rPr>
                        <a:t>SW1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dirty="0">
                          <a:solidFill>
                            <a:srgbClr val="000000"/>
                          </a:solidFill>
                          <a:effectLst/>
                          <a:latin typeface="楷体" panose="02010609060101010101" charset="-122"/>
                          <a:ea typeface="楷体" panose="02010609060101010101" charset="-122"/>
                        </a:rPr>
                        <a:t>SW0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l" fontAlgn="ctr"/>
                      <a:r>
                        <a:rPr lang="zh-CN" altLang="en-US" sz="1800" b="1" i="0" u="none" strike="noStrike">
                          <a:solidFill>
                            <a:srgbClr val="000000"/>
                          </a:solidFill>
                          <a:effectLst/>
                          <a:latin typeface="楷体" panose="02010609060101010101" charset="-122"/>
                          <a:ea typeface="楷体" panose="02010609060101010101" charset="-122"/>
                        </a:rPr>
                        <a:t>七段数码管的内容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extLst>
                  <a:ext uri="{0D108BD9-81ED-4DB2-BD59-A6C34878D82A}">
                    <a16:rowId xmlns:a16="http://schemas.microsoft.com/office/drawing/2014/main" val="10003"/>
                  </a:ext>
                </a:extLst>
              </a:tr>
              <a:tr h="914400">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dirty="0">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US" altLang="zh-CN" sz="1800" b="0" i="0" u="none" strike="noStrike" dirty="0">
                          <a:solidFill>
                            <a:srgbClr val="000000"/>
                          </a:solidFill>
                          <a:effectLst/>
                          <a:latin typeface="楷体" panose="02010609060101010101" charset="-122"/>
                          <a:ea typeface="楷体" panose="02010609060101010101" charset="-122"/>
                        </a:rPr>
                        <a:t>CPU</a:t>
                      </a:r>
                      <a:r>
                        <a:rPr lang="zh-CN" altLang="en-US" sz="1800" b="0" i="0" u="none" strike="noStrike" dirty="0">
                          <a:solidFill>
                            <a:srgbClr val="000000"/>
                          </a:solidFill>
                          <a:effectLst/>
                          <a:latin typeface="楷体" panose="02010609060101010101" charset="-122"/>
                          <a:ea typeface="楷体" panose="02010609060101010101" charset="-122"/>
                        </a:rPr>
                        <a:t>数据（指令中写入七段数码管的数据，即</a:t>
                      </a:r>
                      <a:r>
                        <a:rPr lang="en-US" altLang="zh-CN" sz="1800" b="0" i="0" u="none" strike="noStrike" dirty="0" err="1">
                          <a:solidFill>
                            <a:srgbClr val="000000"/>
                          </a:solidFill>
                          <a:effectLst/>
                          <a:latin typeface="楷体" panose="02010609060101010101" charset="-122"/>
                          <a:ea typeface="楷体" panose="02010609060101010101" charset="-122"/>
                        </a:rPr>
                        <a:t>sw</a:t>
                      </a:r>
                      <a:r>
                        <a:rPr lang="zh-CN" altLang="en-US" sz="1800" b="0" i="0" u="none" strike="noStrike" dirty="0">
                          <a:solidFill>
                            <a:srgbClr val="000000"/>
                          </a:solidFill>
                          <a:effectLst/>
                          <a:latin typeface="楷体" panose="02010609060101010101" charset="-122"/>
                          <a:ea typeface="楷体" panose="02010609060101010101" charset="-122"/>
                        </a:rPr>
                        <a:t>指令写入地址</a:t>
                      </a:r>
                      <a:r>
                        <a:rPr lang="en-US" altLang="zh-CN" sz="1800" b="0" i="0" u="none" strike="noStrike" dirty="0">
                          <a:solidFill>
                            <a:srgbClr val="000000"/>
                          </a:solidFill>
                          <a:effectLst/>
                          <a:latin typeface="楷体" panose="02010609060101010101" charset="-122"/>
                          <a:ea typeface="楷体" panose="02010609060101010101" charset="-122"/>
                        </a:rPr>
                        <a:t>0xFFFF000C</a:t>
                      </a:r>
                      <a:r>
                        <a:rPr lang="zh-CN" altLang="en-US" sz="1800" b="0" i="0" u="none" strike="noStrike" dirty="0">
                          <a:solidFill>
                            <a:srgbClr val="000000"/>
                          </a:solidFill>
                          <a:effectLst/>
                          <a:latin typeface="楷体" panose="02010609060101010101" charset="-122"/>
                          <a:ea typeface="楷体" panose="02010609060101010101" charset="-122"/>
                        </a:rPr>
                        <a:t>的值）；</a:t>
                      </a:r>
                      <a:br>
                        <a:rPr lang="zh-CN" altLang="en-US" sz="1800" b="0" i="0" u="none" strike="noStrike" dirty="0">
                          <a:solidFill>
                            <a:srgbClr val="000000"/>
                          </a:solidFill>
                          <a:effectLst/>
                          <a:latin typeface="楷体" panose="02010609060101010101" charset="-122"/>
                          <a:ea typeface="楷体" panose="02010609060101010101" charset="-122"/>
                        </a:rPr>
                      </a:br>
                      <a:r>
                        <a:rPr lang="zh-CN" altLang="en-US" sz="1800" b="0" i="0" u="none" strike="noStrike" dirty="0">
                          <a:solidFill>
                            <a:srgbClr val="000000"/>
                          </a:solidFill>
                          <a:effectLst/>
                          <a:latin typeface="楷体" panose="02010609060101010101" charset="-122"/>
                          <a:ea typeface="楷体" panose="02010609060101010101" charset="-122"/>
                        </a:rPr>
                        <a:t>如果代码中没有该指令，则显示默认值</a:t>
                      </a:r>
                      <a:r>
                        <a:rPr lang="en-US" altLang="zh-CN" sz="1800" b="0" i="0" u="none" strike="noStrike" dirty="0">
                          <a:solidFill>
                            <a:srgbClr val="000000"/>
                          </a:solidFill>
                          <a:effectLst/>
                          <a:latin typeface="楷体" panose="02010609060101010101" charset="-122"/>
                          <a:ea typeface="楷体" panose="02010609060101010101" charset="-122"/>
                        </a:rPr>
                        <a:t>0xAA5555AA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4"/>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ctr"/>
                      <a:r>
                        <a:rPr lang="zh-CN" altLang="en-US" sz="1800" b="0" i="0" u="none" strike="noStrike">
                          <a:solidFill>
                            <a:srgbClr val="000000"/>
                          </a:solidFill>
                          <a:effectLst/>
                          <a:latin typeface="楷体" panose="02010609060101010101" charset="-122"/>
                          <a:ea typeface="楷体" panose="02010609060101010101" charset="-122"/>
                        </a:rPr>
                        <a:t>指令编号（</a:t>
                      </a:r>
                      <a:r>
                        <a:rPr lang="en-US" altLang="zh-CN" sz="1800" b="0" i="0" u="none" strike="noStrike">
                          <a:solidFill>
                            <a:srgbClr val="000000"/>
                          </a:solidFill>
                          <a:effectLst/>
                          <a:latin typeface="楷体" panose="02010609060101010101" charset="-122"/>
                          <a:ea typeface="楷体" panose="02010609060101010101" charset="-122"/>
                        </a:rPr>
                        <a:t>PC&gt;&gt;2</a:t>
                      </a:r>
                      <a:r>
                        <a:rPr lang="zh-CN" altLang="en-US" sz="1800" b="0" i="0" u="none" strike="noStrike">
                          <a:solidFill>
                            <a:srgbClr val="000000"/>
                          </a:solidFill>
                          <a:effectLst/>
                          <a:latin typeface="楷体" panose="02010609060101010101" charset="-122"/>
                          <a:ea typeface="楷体" panose="02010609060101010101" charset="-122"/>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5"/>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ctr"/>
                      <a:r>
                        <a:rPr lang="zh-CN" altLang="en-US" sz="1800" b="0" i="0" u="none" strike="noStrike">
                          <a:solidFill>
                            <a:srgbClr val="000000"/>
                          </a:solidFill>
                          <a:effectLst/>
                          <a:latin typeface="楷体" panose="02010609060101010101" charset="-122"/>
                          <a:ea typeface="楷体" panose="02010609060101010101" charset="-122"/>
                        </a:rPr>
                        <a:t>指令地址（</a:t>
                      </a:r>
                      <a:r>
                        <a:rPr lang="en-US" sz="1800" b="0" i="0" u="none" strike="noStrike">
                          <a:solidFill>
                            <a:srgbClr val="000000"/>
                          </a:solidFill>
                          <a:effectLst/>
                          <a:latin typeface="楷体" panose="02010609060101010101" charset="-122"/>
                          <a:ea typeface="楷体" panose="02010609060101010101" charset="-122"/>
                        </a:rPr>
                        <a:t>PC）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6"/>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zh-CN" altLang="en-US" sz="1800" b="0" i="0" u="none" strike="noStrike">
                          <a:solidFill>
                            <a:srgbClr val="000000"/>
                          </a:solidFill>
                          <a:effectLst/>
                          <a:latin typeface="楷体" panose="02010609060101010101" charset="-122"/>
                          <a:ea typeface="楷体" panose="02010609060101010101" charset="-122"/>
                        </a:rPr>
                        <a:t>指令（</a:t>
                      </a:r>
                      <a:r>
                        <a:rPr lang="en-US" sz="1800" b="0" i="0" u="none" strike="noStrike">
                          <a:solidFill>
                            <a:srgbClr val="000000"/>
                          </a:solidFill>
                          <a:effectLst/>
                          <a:latin typeface="楷体" panose="02010609060101010101" charset="-122"/>
                          <a:ea typeface="楷体" panose="02010609060101010101" charset="-122"/>
                        </a:rPr>
                        <a:t>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7"/>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en-US" altLang="zh-CN" sz="1800" b="0" i="0" u="none" strike="noStrike" dirty="0">
                          <a:solidFill>
                            <a:srgbClr val="000000"/>
                          </a:solidFill>
                          <a:effectLst/>
                          <a:latin typeface="楷体" panose="02010609060101010101" charset="-122"/>
                          <a:ea typeface="楷体" panose="02010609060101010101" charset="-122"/>
                        </a:rPr>
                        <a:t>CPU</a:t>
                      </a:r>
                      <a:r>
                        <a:rPr lang="zh-CN" altLang="en-US" sz="1800" b="0" i="0" u="none" strike="noStrike" dirty="0">
                          <a:solidFill>
                            <a:srgbClr val="000000"/>
                          </a:solidFill>
                          <a:effectLst/>
                          <a:latin typeface="楷体" panose="02010609060101010101" charset="-122"/>
                          <a:ea typeface="楷体" panose="02010609060101010101" charset="-122"/>
                        </a:rPr>
                        <a:t>访问存储器或</a:t>
                      </a:r>
                      <a:r>
                        <a:rPr lang="zh-CN" altLang="en-US" sz="1800" b="0" i="0" u="none" strike="noStrike" dirty="0" smtClean="0">
                          <a:solidFill>
                            <a:srgbClr val="000000"/>
                          </a:solidFill>
                          <a:effectLst/>
                          <a:latin typeface="楷体" panose="02010609060101010101" charset="-122"/>
                          <a:ea typeface="楷体" panose="02010609060101010101" charset="-122"/>
                        </a:rPr>
                        <a:t>外设的地址</a:t>
                      </a:r>
                      <a:endParaRPr lang="zh-CN" altLang="en-US" sz="1800" b="0" i="0" u="none" strike="noStrike" dirty="0">
                        <a:solidFill>
                          <a:srgbClr val="000000"/>
                        </a:solidFill>
                        <a:effectLst/>
                        <a:latin typeface="楷体" panose="02010609060101010101" charset="-122"/>
                        <a:ea typeface="楷体" panose="02010609060101010101" charset="-122"/>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8"/>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en-US" altLang="zh-CN" sz="1800" b="0" i="0" u="none" strike="noStrike">
                          <a:solidFill>
                            <a:srgbClr val="000000"/>
                          </a:solidFill>
                          <a:effectLst/>
                          <a:latin typeface="楷体" panose="02010609060101010101" charset="-122"/>
                          <a:ea typeface="楷体" panose="02010609060101010101" charset="-122"/>
                        </a:rPr>
                        <a:t>CPU</a:t>
                      </a:r>
                      <a:r>
                        <a:rPr lang="zh-CN" altLang="en-US" sz="1800" b="0" i="0" u="none" strike="noStrike">
                          <a:solidFill>
                            <a:srgbClr val="000000"/>
                          </a:solidFill>
                          <a:effectLst/>
                          <a:latin typeface="楷体" panose="02010609060101010101" charset="-122"/>
                          <a:ea typeface="楷体" panose="02010609060101010101" charset="-122"/>
                        </a:rPr>
                        <a:t>写入存储器或外设的数据</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9"/>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b"/>
                      <a:r>
                        <a:rPr lang="zh-CN" altLang="en-US" sz="1800" b="0" i="0" u="none" strike="noStrike">
                          <a:solidFill>
                            <a:srgbClr val="000000"/>
                          </a:solidFill>
                          <a:effectLst/>
                          <a:latin typeface="楷体" panose="02010609060101010101" charset="-122"/>
                          <a:ea typeface="楷体" panose="02010609060101010101" charset="-122"/>
                        </a:rPr>
                        <a:t>数据存储器读出的数据</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10"/>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b"/>
                      <a:r>
                        <a:rPr lang="zh-CN" altLang="en-US" sz="1800" b="0" i="0" u="none" strike="noStrike">
                          <a:solidFill>
                            <a:srgbClr val="000000"/>
                          </a:solidFill>
                          <a:effectLst/>
                          <a:latin typeface="楷体" panose="02010609060101010101" charset="-122"/>
                          <a:ea typeface="楷体" panose="02010609060101010101" charset="-122"/>
                        </a:rPr>
                        <a:t>数据存储器的访问地址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1"/>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800" b="0" i="0" u="none" strike="noStrike" dirty="0">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l" fontAlgn="ctr"/>
                      <a:r>
                        <a:rPr lang="en-US" sz="1800" b="0" i="0" u="none" strike="noStrike">
                          <a:solidFill>
                            <a:srgbClr val="000000"/>
                          </a:solidFill>
                          <a:effectLst/>
                          <a:latin typeface="楷体" panose="02010609060101010101" charset="-122"/>
                          <a:ea typeface="楷体" panose="02010609060101010101" charset="-122"/>
                        </a:rPr>
                        <a:t>0xFFFFFFFF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12"/>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ctr" fontAlgn="ctr"/>
                      <a:r>
                        <a:rPr lang="en-US" sz="1800" b="0" i="0" u="none" strike="noStrike">
                          <a:solidFill>
                            <a:srgbClr val="000000"/>
                          </a:solidFill>
                          <a:effectLst/>
                          <a:latin typeface="楷体" panose="02010609060101010101" charset="-122"/>
                          <a:ea typeface="楷体" panose="02010609060101010101" charset="-122"/>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tc>
                  <a:txBody>
                    <a:bodyPr/>
                    <a:lstStyle/>
                    <a:p>
                      <a:pPr algn="l" fontAlgn="ctr"/>
                      <a:r>
                        <a:rPr lang="en-US" sz="1800" b="0" i="0" u="none" strike="noStrike" dirty="0">
                          <a:solidFill>
                            <a:srgbClr val="000000"/>
                          </a:solidFill>
                          <a:effectLst/>
                          <a:latin typeface="楷体" panose="02010609060101010101" charset="-122"/>
                          <a:ea typeface="楷体" panose="02010609060101010101" charset="-122"/>
                        </a:rPr>
                        <a:t>0xFFFFFFFF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3"/>
                  </a:ext>
                </a:extLst>
              </a:tr>
              <a:tr h="180975">
                <a:tc>
                  <a:txBody>
                    <a:bodyPr/>
                    <a:lstStyle/>
                    <a:p>
                      <a:pPr algn="ctr" fontAlgn="ctr"/>
                      <a:r>
                        <a:rPr lang="en-US" altLang="zh-CN" sz="1800" b="0" i="0" u="none" strike="noStrike">
                          <a:solidFill>
                            <a:srgbClr val="000000"/>
                          </a:solidFill>
                          <a:effectLst/>
                          <a:latin typeface="楷体" panose="02010609060101010101" charset="-122"/>
                          <a:ea typeface="楷体" panose="02010609060101010101"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gridSpan="5">
                  <a:txBody>
                    <a:bodyPr/>
                    <a:lstStyle/>
                    <a:p>
                      <a:pPr algn="ctr" fontAlgn="ctr"/>
                      <a:r>
                        <a:rPr lang="zh-CN" altLang="en-US" sz="1800" b="0" i="0" u="none" strike="noStrike">
                          <a:solidFill>
                            <a:srgbClr val="000000"/>
                          </a:solidFill>
                          <a:effectLst/>
                          <a:latin typeface="楷体" panose="02010609060101010101" charset="-122"/>
                          <a:ea typeface="楷体" panose="02010609060101010101" charset="-122"/>
                        </a:rPr>
                        <a:t>寄存器的编号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l" fontAlgn="b"/>
                      <a:r>
                        <a:rPr lang="zh-CN" altLang="en-US" sz="1800" b="0" i="0" u="none" strike="noStrike" dirty="0">
                          <a:solidFill>
                            <a:srgbClr val="000000"/>
                          </a:solidFill>
                          <a:effectLst/>
                          <a:latin typeface="楷体" panose="02010609060101010101" charset="-122"/>
                          <a:ea typeface="楷体" panose="02010609060101010101" charset="-122"/>
                        </a:rPr>
                        <a:t>对应寄存器的值</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14"/>
                  </a:ext>
                </a:extLst>
              </a:tr>
            </a:tbl>
          </a:graphicData>
        </a:graphic>
      </p:graphicFrame>
      <p:sp>
        <p:nvSpPr>
          <p:cNvPr id="8" name="矩形 7"/>
          <p:cNvSpPr/>
          <p:nvPr/>
        </p:nvSpPr>
        <p:spPr>
          <a:xfrm>
            <a:off x="5640782" y="382614"/>
            <a:ext cx="6555179" cy="774571"/>
          </a:xfrm>
          <a:prstGeom prst="rect">
            <a:avLst/>
          </a:prstGeom>
        </p:spPr>
        <p:txBody>
          <a:bodyPr wrap="square">
            <a:spAutoFit/>
          </a:bodyPr>
          <a:lstStyle/>
          <a:p>
            <a:pPr marL="228600" lvl="0" indent="-228600">
              <a:lnSpc>
                <a:spcPct val="90000"/>
              </a:lnSpc>
              <a:spcBef>
                <a:spcPts val="1000"/>
              </a:spcBef>
              <a:buFont typeface="Arial" panose="020B0604020202020204"/>
              <a:buChar char="•"/>
            </a:pPr>
            <a:r>
              <a:rPr lang="zh-CN" altLang="en-US" sz="2000" dirty="0" smtClean="0">
                <a:solidFill>
                  <a:prstClr val="black"/>
                </a:solidFill>
                <a:latin typeface="楷体" panose="02010609060101010101" charset="-122"/>
                <a:ea typeface="楷体" panose="02010609060101010101" charset="-122"/>
              </a:rPr>
              <a:t>开关</a:t>
            </a:r>
            <a:r>
              <a:rPr lang="zh-CN" altLang="en-US" sz="2000" dirty="0">
                <a:solidFill>
                  <a:prstClr val="black"/>
                </a:solidFill>
                <a:latin typeface="楷体" panose="02010609060101010101" charset="-122"/>
                <a:ea typeface="楷体" panose="02010609060101010101" charset="-122"/>
              </a:rPr>
              <a:t>作为</a:t>
            </a:r>
            <a:r>
              <a:rPr lang="zh-CN" altLang="en-US" sz="2000" dirty="0" smtClean="0">
                <a:solidFill>
                  <a:prstClr val="black"/>
                </a:solidFill>
                <a:latin typeface="楷体" panose="02010609060101010101" charset="-122"/>
                <a:ea typeface="楷体" panose="02010609060101010101" charset="-122"/>
              </a:rPr>
              <a:t>输入</a:t>
            </a:r>
            <a:r>
              <a:rPr lang="en-US" altLang="zh-CN" sz="2000" dirty="0" smtClean="0">
                <a:solidFill>
                  <a:prstClr val="black"/>
                </a:solidFill>
                <a:latin typeface="楷体" panose="02010609060101010101" charset="-122"/>
                <a:ea typeface="楷体" panose="02010609060101010101" charset="-122"/>
              </a:rPr>
              <a:t>(</a:t>
            </a:r>
            <a:r>
              <a:rPr lang="en-US" altLang="zh-CN" sz="2000" dirty="0" err="1" smtClean="0">
                <a:solidFill>
                  <a:prstClr val="black"/>
                </a:solidFill>
                <a:latin typeface="楷体" panose="02010609060101010101" charset="-122"/>
                <a:ea typeface="楷体" panose="02010609060101010101" charset="-122"/>
              </a:rPr>
              <a:t>lw</a:t>
            </a:r>
            <a:r>
              <a:rPr lang="en-US" altLang="zh-CN" sz="2000" dirty="0" smtClean="0">
                <a:solidFill>
                  <a:prstClr val="black"/>
                </a:solidFill>
                <a:latin typeface="楷体" panose="02010609060101010101" charset="-122"/>
                <a:ea typeface="楷体" panose="02010609060101010101" charset="-122"/>
              </a:rPr>
              <a:t>)</a:t>
            </a:r>
            <a:r>
              <a:rPr lang="zh-CN" altLang="en-US" sz="2000" dirty="0" smtClean="0">
                <a:solidFill>
                  <a:prstClr val="black"/>
                </a:solidFill>
                <a:latin typeface="楷体" panose="02010609060101010101" charset="-122"/>
                <a:ea typeface="楷体" panose="02010609060101010101" charset="-122"/>
              </a:rPr>
              <a:t>，</a:t>
            </a:r>
            <a:r>
              <a:rPr lang="zh-CN" altLang="en-US" sz="2000" dirty="0">
                <a:solidFill>
                  <a:prstClr val="black"/>
                </a:solidFill>
                <a:latin typeface="楷体" panose="02010609060101010101" charset="-122"/>
                <a:ea typeface="楷体" panose="02010609060101010101" charset="-122"/>
              </a:rPr>
              <a:t>对应地址为 </a:t>
            </a:r>
            <a:r>
              <a:rPr lang="en-US" altLang="zh-CN" sz="2000" dirty="0" smtClean="0">
                <a:solidFill>
                  <a:prstClr val="black"/>
                </a:solidFill>
                <a:latin typeface="楷体" panose="02010609060101010101" charset="-122"/>
                <a:ea typeface="楷体" panose="02010609060101010101" charset="-122"/>
              </a:rPr>
              <a:t>0xFFFF0004,</a:t>
            </a:r>
            <a:r>
              <a:rPr lang="en-US" altLang="zh-CN" sz="2000" dirty="0">
                <a:solidFill>
                  <a:prstClr val="black"/>
                </a:solidFill>
                <a:latin typeface="楷体" panose="02010609060101010101" charset="-122"/>
                <a:ea typeface="楷体" panose="02010609060101010101" charset="-122"/>
              </a:rPr>
              <a:t> </a:t>
            </a:r>
            <a:endParaRPr lang="en-US" altLang="zh-CN" sz="2000" dirty="0" smtClean="0">
              <a:solidFill>
                <a:prstClr val="black"/>
              </a:solidFill>
              <a:latin typeface="楷体" panose="02010609060101010101" charset="-122"/>
              <a:ea typeface="楷体" panose="02010609060101010101" charset="-122"/>
            </a:endParaRPr>
          </a:p>
          <a:p>
            <a:pPr marL="228600" lvl="0" indent="-228600">
              <a:lnSpc>
                <a:spcPct val="90000"/>
              </a:lnSpc>
              <a:spcBef>
                <a:spcPts val="1000"/>
              </a:spcBef>
              <a:buFont typeface="Arial" panose="020B0604020202020204"/>
              <a:buChar char="•"/>
            </a:pPr>
            <a:r>
              <a:rPr lang="zh-CN" altLang="en-US" sz="2000" dirty="0" smtClean="0">
                <a:solidFill>
                  <a:prstClr val="black"/>
                </a:solidFill>
                <a:latin typeface="楷体" panose="02010609060101010101" charset="-122"/>
                <a:ea typeface="楷体" panose="02010609060101010101" charset="-122"/>
              </a:rPr>
              <a:t>七段</a:t>
            </a:r>
            <a:r>
              <a:rPr lang="zh-CN" altLang="en-US" sz="2000" dirty="0">
                <a:solidFill>
                  <a:prstClr val="black"/>
                </a:solidFill>
                <a:latin typeface="楷体" panose="02010609060101010101" charset="-122"/>
                <a:ea typeface="楷体" panose="02010609060101010101" charset="-122"/>
              </a:rPr>
              <a:t>数码管作为输出 </a:t>
            </a:r>
            <a:r>
              <a:rPr lang="en-US" altLang="zh-CN" sz="2000" dirty="0">
                <a:solidFill>
                  <a:prstClr val="black"/>
                </a:solidFill>
                <a:latin typeface="楷体" panose="02010609060101010101" charset="-122"/>
                <a:ea typeface="楷体" panose="02010609060101010101" charset="-122"/>
              </a:rPr>
              <a:t>(</a:t>
            </a:r>
            <a:r>
              <a:rPr lang="en-US" altLang="zh-CN" sz="2000" dirty="0" err="1">
                <a:solidFill>
                  <a:prstClr val="black"/>
                </a:solidFill>
                <a:latin typeface="楷体" panose="02010609060101010101" charset="-122"/>
                <a:ea typeface="楷体" panose="02010609060101010101" charset="-122"/>
              </a:rPr>
              <a:t>sw</a:t>
            </a:r>
            <a:r>
              <a:rPr lang="en-US" altLang="zh-CN" sz="2000" dirty="0">
                <a:solidFill>
                  <a:prstClr val="black"/>
                </a:solidFill>
                <a:latin typeface="楷体" panose="02010609060101010101" charset="-122"/>
                <a:ea typeface="楷体" panose="02010609060101010101" charset="-122"/>
              </a:rPr>
              <a:t>)</a:t>
            </a:r>
            <a:r>
              <a:rPr lang="zh-CN" altLang="en-US" sz="2000" dirty="0">
                <a:solidFill>
                  <a:prstClr val="black"/>
                </a:solidFill>
                <a:latin typeface="楷体" panose="02010609060101010101" charset="-122"/>
                <a:ea typeface="楷体" panose="02010609060101010101" charset="-122"/>
              </a:rPr>
              <a:t>，对应地址为 </a:t>
            </a:r>
            <a:r>
              <a:rPr lang="en-US" altLang="zh-CN" sz="2000" dirty="0">
                <a:solidFill>
                  <a:prstClr val="black"/>
                </a:solidFill>
                <a:latin typeface="楷体" panose="02010609060101010101" charset="-122"/>
                <a:ea typeface="楷体" panose="02010609060101010101" charset="-122"/>
              </a:rPr>
              <a:t>0xFFFF000C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2210"/>
            <a:ext cx="10515600" cy="1234450"/>
          </a:xfrm>
        </p:spPr>
        <p:txBody>
          <a:bodyPr>
            <a:normAutofit/>
          </a:bodyPr>
          <a:lstStyle/>
          <a:p>
            <a:pPr marL="0" indent="0">
              <a:buNone/>
            </a:pPr>
            <a:r>
              <a:rPr lang="zh-CN" altLang="en-US" sz="2400" dirty="0" smtClean="0"/>
              <a:t>左侧</a:t>
            </a:r>
            <a:r>
              <a:rPr lang="en-US" altLang="zh-CN" sz="2400" dirty="0" smtClean="0"/>
              <a:t>Flow Navigator</a:t>
            </a:r>
            <a:r>
              <a:rPr lang="zh-CN" altLang="en-US" sz="2400" dirty="0" smtClean="0"/>
              <a:t>窗口中，</a:t>
            </a:r>
            <a:r>
              <a:rPr lang="en-US" altLang="zh-CN" sz="2400" dirty="0" smtClean="0"/>
              <a:t>RTL Analysis-&gt;Open Elaborated Design</a:t>
            </a:r>
          </a:p>
          <a:p>
            <a:pPr marL="0" indent="0" algn="just">
              <a:buNone/>
            </a:pPr>
            <a:r>
              <a:rPr lang="zh-CN" altLang="en-US" sz="2400" dirty="0" smtClean="0"/>
              <a:t>可以看到项目的顶层设计，右击每个方块可以</a:t>
            </a:r>
            <a:r>
              <a:rPr lang="en-US" altLang="zh-CN" sz="2400" dirty="0" smtClean="0"/>
              <a:t>View Source</a:t>
            </a:r>
            <a:r>
              <a:rPr lang="zh-CN" altLang="en-US" sz="2400" dirty="0" smtClean="0"/>
              <a:t>，</a:t>
            </a:r>
            <a:r>
              <a:rPr lang="en-US" altLang="zh-CN" sz="2400" dirty="0" smtClean="0"/>
              <a:t>View Definition</a:t>
            </a:r>
            <a:endParaRPr lang="zh-CN" altLang="en-US" sz="2400"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456660"/>
            <a:ext cx="11310369" cy="5275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a:t>
            </a:r>
            <a:r>
              <a:rPr lang="en-US" altLang="zh-CN" dirty="0" err="1" smtClean="0"/>
              <a:t>Vivado</a:t>
            </a:r>
            <a:r>
              <a:rPr lang="zh-CN" altLang="en-US" dirty="0" smtClean="0"/>
              <a:t>工程</a:t>
            </a:r>
            <a:r>
              <a:rPr lang="en-US" altLang="zh-CN" dirty="0" smtClean="0"/>
              <a:t>SCCPU_SOC</a:t>
            </a:r>
            <a:r>
              <a:rPr lang="zh-CN" altLang="en-US" dirty="0" smtClean="0"/>
              <a:t>分析</a:t>
            </a:r>
            <a:endParaRPr lang="zh-CN" altLang="en-US" dirty="0"/>
          </a:p>
        </p:txBody>
      </p:sp>
      <p:sp>
        <p:nvSpPr>
          <p:cNvPr id="5" name="内容占位符 2"/>
          <p:cNvSpPr txBox="1"/>
          <p:nvPr/>
        </p:nvSpPr>
        <p:spPr>
          <a:xfrm>
            <a:off x="2612573" y="5588757"/>
            <a:ext cx="6444342" cy="7526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2000" dirty="0" smtClean="0"/>
              <a:t>MIPS</a:t>
            </a:r>
            <a:r>
              <a:rPr lang="zh-CN" altLang="en-US" sz="2000" dirty="0" smtClean="0"/>
              <a:t>简单</a:t>
            </a:r>
            <a:r>
              <a:rPr lang="en-US" altLang="zh-CN" sz="2000" dirty="0" smtClean="0"/>
              <a:t>SOC</a:t>
            </a:r>
            <a:r>
              <a:rPr lang="zh-CN" altLang="en-US" sz="2000" dirty="0" smtClean="0"/>
              <a:t>验证框架已经搭建好，</a:t>
            </a:r>
            <a:r>
              <a:rPr lang="zh-CN" altLang="en-US" sz="2000" dirty="0" smtClean="0">
                <a:solidFill>
                  <a:srgbClr val="FF0000"/>
                </a:solidFill>
              </a:rPr>
              <a:t>只需把</a:t>
            </a:r>
            <a:r>
              <a:rPr lang="en-US" altLang="zh-CN" sz="2000" dirty="0" err="1" smtClean="0">
                <a:solidFill>
                  <a:srgbClr val="FF0000"/>
                </a:solidFill>
              </a:rPr>
              <a:t>sccpu</a:t>
            </a:r>
            <a:r>
              <a:rPr lang="zh-CN" altLang="en-US" sz="2000" dirty="0" smtClean="0">
                <a:solidFill>
                  <a:srgbClr val="FF0000"/>
                </a:solidFill>
              </a:rPr>
              <a:t>模块在保持接口不变的情况下替换为各自的设计</a:t>
            </a:r>
            <a:r>
              <a:rPr lang="zh-CN" altLang="en-US" sz="2000" dirty="0" smtClean="0"/>
              <a:t>。</a:t>
            </a:r>
            <a:endParaRPr lang="en-US" altLang="zh-CN" sz="2000" dirty="0" smtClean="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6" y="1690688"/>
            <a:ext cx="12020034" cy="350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50" y="1572054"/>
            <a:ext cx="4776360" cy="477636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顶层实体 </a:t>
            </a:r>
            <a:r>
              <a:rPr lang="en-US" altLang="zh-CN" dirty="0" smtClean="0"/>
              <a:t>(1/2)</a:t>
            </a:r>
            <a:endParaRPr lang="zh-CN" altLang="en-US" dirty="0"/>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7757"/>
            <a:ext cx="3752850" cy="13906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113" y="4052765"/>
            <a:ext cx="7989887" cy="242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7420" y="1731384"/>
            <a:ext cx="5543550" cy="2228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570" y="167647"/>
            <a:ext cx="10515600" cy="1325563"/>
          </a:xfrm>
        </p:spPr>
        <p:txBody>
          <a:bodyPr/>
          <a:lstStyle/>
          <a:p>
            <a:r>
              <a:rPr lang="zh-CN" altLang="en-US" dirty="0"/>
              <a:t>顶层</a:t>
            </a:r>
            <a:r>
              <a:rPr lang="zh-CN" altLang="en-US" dirty="0" smtClean="0"/>
              <a:t>实体 </a:t>
            </a:r>
            <a:r>
              <a:rPr lang="en-US" altLang="zh-CN" dirty="0" smtClean="0"/>
              <a:t>(2/2)</a:t>
            </a:r>
            <a:endParaRPr lang="zh-CN" altLang="en-US"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2" y="4595565"/>
            <a:ext cx="5114925" cy="20383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973" y="4062165"/>
            <a:ext cx="7265987" cy="25717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54" y="659219"/>
            <a:ext cx="8173279" cy="311733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时钟分频模块</a:t>
            </a:r>
            <a:endParaRPr lang="zh-CN" altLang="en-US" dirty="0"/>
          </a:p>
        </p:txBody>
      </p:sp>
      <p:grpSp>
        <p:nvGrpSpPr>
          <p:cNvPr id="3" name="组合 2"/>
          <p:cNvGrpSpPr/>
          <p:nvPr/>
        </p:nvGrpSpPr>
        <p:grpSpPr>
          <a:xfrm>
            <a:off x="1079603" y="1860096"/>
            <a:ext cx="9342437" cy="3636160"/>
            <a:chOff x="1079603" y="1860096"/>
            <a:chExt cx="9342437" cy="3636160"/>
          </a:xfrm>
        </p:grpSpPr>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03" y="1860096"/>
              <a:ext cx="9342437" cy="28765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标注 3"/>
            <p:cNvSpPr/>
            <p:nvPr/>
          </p:nvSpPr>
          <p:spPr>
            <a:xfrm>
              <a:off x="6132389" y="5116245"/>
              <a:ext cx="719673" cy="380011"/>
            </a:xfrm>
            <a:prstGeom prst="wedgeRectCallout">
              <a:avLst>
                <a:gd name="adj1" fmla="val -175746"/>
                <a:gd name="adj2" fmla="val -2471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latin typeface="楷体" panose="02010609060101010101" charset="-122"/>
                  <a:ea typeface="楷体" panose="02010609060101010101" charset="-122"/>
                </a:rPr>
                <a:t>8</a:t>
              </a:r>
              <a:r>
                <a:rPr lang="zh-CN" altLang="en-US" sz="1600" b="1" dirty="0" smtClean="0">
                  <a:latin typeface="楷体" panose="02010609060101010101" charset="-122"/>
                  <a:ea typeface="楷体" panose="02010609060101010101" charset="-122"/>
                </a:rPr>
                <a:t>分频</a:t>
              </a:r>
              <a:endParaRPr lang="zh-CN" altLang="en-US" sz="1600" b="1" dirty="0">
                <a:latin typeface="楷体" panose="02010609060101010101" charset="-122"/>
                <a:ea typeface="楷体" panose="02010609060101010101" charset="-122"/>
              </a:endParaRPr>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250"/>
            <a:ext cx="10515600" cy="1325563"/>
          </a:xfrm>
        </p:spPr>
        <p:txBody>
          <a:bodyPr/>
          <a:lstStyle/>
          <a:p>
            <a:r>
              <a:rPr lang="zh-CN" altLang="en-US" dirty="0" smtClean="0"/>
              <a:t>多数据通路模块</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38" y="1296944"/>
            <a:ext cx="7937869" cy="546491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931" y="4186790"/>
            <a:ext cx="3795888" cy="232033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628" y="1199408"/>
            <a:ext cx="12206947" cy="5382146"/>
          </a:xfrm>
        </p:spPr>
        <p:txBody>
          <a:bodyPr>
            <a:noAutofit/>
          </a:bodyPr>
          <a:lstStyle/>
          <a:p>
            <a:pPr>
              <a:lnSpc>
                <a:spcPct val="110000"/>
              </a:lnSpc>
            </a:pPr>
            <a:r>
              <a:rPr lang="en-US" altLang="zh-CN" sz="1500" dirty="0" smtClean="0"/>
              <a:t>\</a:t>
            </a:r>
            <a:r>
              <a:rPr lang="en-US" altLang="zh-CN" sz="1500" dirty="0"/>
              <a:t>source\</a:t>
            </a:r>
            <a:r>
              <a:rPr lang="en-US" altLang="zh-CN" sz="1500" dirty="0" smtClean="0"/>
              <a:t>SCCPU           </a:t>
            </a:r>
            <a:r>
              <a:rPr lang="zh-CN" altLang="en-US" sz="1500" dirty="0"/>
              <a:t>实现 </a:t>
            </a:r>
            <a:r>
              <a:rPr lang="en-US" altLang="zh-CN" sz="1500" dirty="0"/>
              <a:t>add/sub/and/or/</a:t>
            </a:r>
            <a:r>
              <a:rPr lang="en-US" altLang="zh-CN" sz="1500" dirty="0" err="1"/>
              <a:t>slt</a:t>
            </a:r>
            <a:r>
              <a:rPr lang="en-US" altLang="zh-CN" sz="1500" dirty="0"/>
              <a:t>/</a:t>
            </a:r>
            <a:r>
              <a:rPr lang="en-US" altLang="zh-CN" sz="1500" dirty="0" err="1"/>
              <a:t>sltu</a:t>
            </a:r>
            <a:r>
              <a:rPr lang="en-US" altLang="zh-CN" sz="1500" dirty="0"/>
              <a:t>/</a:t>
            </a:r>
            <a:r>
              <a:rPr lang="en-US" altLang="zh-CN" sz="1500" dirty="0" err="1"/>
              <a:t>addu</a:t>
            </a:r>
            <a:r>
              <a:rPr lang="en-US" altLang="zh-CN" sz="1500" dirty="0"/>
              <a:t>/</a:t>
            </a:r>
            <a:r>
              <a:rPr lang="en-US" altLang="zh-CN" sz="1500" dirty="0" err="1"/>
              <a:t>subu</a:t>
            </a:r>
            <a:r>
              <a:rPr lang="en-US" altLang="zh-CN" sz="1500" dirty="0"/>
              <a:t>/</a:t>
            </a:r>
            <a:r>
              <a:rPr lang="en-US" altLang="zh-CN" sz="1500" dirty="0" err="1"/>
              <a:t>addi</a:t>
            </a:r>
            <a:r>
              <a:rPr lang="en-US" altLang="zh-CN" sz="1500" dirty="0"/>
              <a:t>/</a:t>
            </a:r>
            <a:r>
              <a:rPr lang="en-US" altLang="zh-CN" sz="1500" dirty="0" err="1"/>
              <a:t>ori</a:t>
            </a:r>
            <a:r>
              <a:rPr lang="en-US" altLang="zh-CN" sz="1500" dirty="0"/>
              <a:t>/</a:t>
            </a:r>
            <a:r>
              <a:rPr lang="en-US" altLang="zh-CN" sz="1500" dirty="0" err="1"/>
              <a:t>lw</a:t>
            </a:r>
            <a:r>
              <a:rPr lang="en-US" altLang="zh-CN" sz="1500" dirty="0"/>
              <a:t>/</a:t>
            </a:r>
            <a:r>
              <a:rPr lang="en-US" altLang="zh-CN" sz="1500" dirty="0" err="1"/>
              <a:t>sw</a:t>
            </a:r>
            <a:r>
              <a:rPr lang="en-US" altLang="zh-CN" sz="1500" dirty="0"/>
              <a:t>/</a:t>
            </a:r>
            <a:r>
              <a:rPr lang="en-US" altLang="zh-CN" sz="1500" dirty="0" err="1"/>
              <a:t>beq</a:t>
            </a:r>
            <a:r>
              <a:rPr lang="en-US" altLang="zh-CN" sz="1500" dirty="0"/>
              <a:t>/j 14</a:t>
            </a:r>
            <a:r>
              <a:rPr lang="zh-CN" altLang="en-US" sz="1500" dirty="0"/>
              <a:t>条指令单周期</a:t>
            </a:r>
            <a:r>
              <a:rPr lang="en-US" altLang="zh-CN" sz="1500" dirty="0"/>
              <a:t>CPU </a:t>
            </a:r>
            <a:r>
              <a:rPr lang="zh-CN" altLang="en-US" sz="1500" dirty="0"/>
              <a:t>的</a:t>
            </a:r>
            <a:r>
              <a:rPr lang="en-US" altLang="zh-CN" sz="1500" dirty="0" err="1"/>
              <a:t>verilog</a:t>
            </a:r>
            <a:r>
              <a:rPr lang="zh-CN" altLang="en-US" sz="1500" dirty="0"/>
              <a:t>代码</a:t>
            </a:r>
          </a:p>
          <a:p>
            <a:pPr>
              <a:lnSpc>
                <a:spcPct val="110000"/>
              </a:lnSpc>
            </a:pPr>
            <a:r>
              <a:rPr lang="en-US" altLang="zh-CN" sz="1500" dirty="0"/>
              <a:t>\source\</a:t>
            </a:r>
            <a:r>
              <a:rPr lang="en-US" altLang="zh-CN" sz="1500" dirty="0" err="1" smtClean="0"/>
              <a:t>SCCPU_SIMTop</a:t>
            </a:r>
            <a:r>
              <a:rPr lang="en-US" altLang="zh-CN" sz="1500" dirty="0" smtClean="0"/>
              <a:t>    </a:t>
            </a:r>
            <a:r>
              <a:rPr lang="zh-CN" altLang="en-US" sz="1500" dirty="0"/>
              <a:t>仿真测试  </a:t>
            </a:r>
            <a:r>
              <a:rPr lang="en-US" altLang="zh-CN" sz="1500" dirty="0"/>
              <a:t>add/sub/and/or/</a:t>
            </a:r>
            <a:r>
              <a:rPr lang="en-US" altLang="zh-CN" sz="1500" dirty="0" err="1"/>
              <a:t>slt</a:t>
            </a:r>
            <a:r>
              <a:rPr lang="en-US" altLang="zh-CN" sz="1500" dirty="0"/>
              <a:t>/</a:t>
            </a:r>
            <a:r>
              <a:rPr lang="en-US" altLang="zh-CN" sz="1500" dirty="0" err="1"/>
              <a:t>sltu</a:t>
            </a:r>
            <a:r>
              <a:rPr lang="en-US" altLang="zh-CN" sz="1500" dirty="0"/>
              <a:t>/</a:t>
            </a:r>
            <a:r>
              <a:rPr lang="en-US" altLang="zh-CN" sz="1500" dirty="0" err="1"/>
              <a:t>addu</a:t>
            </a:r>
            <a:r>
              <a:rPr lang="en-US" altLang="zh-CN" sz="1500" dirty="0"/>
              <a:t>/</a:t>
            </a:r>
            <a:r>
              <a:rPr lang="en-US" altLang="zh-CN" sz="1500" dirty="0" err="1"/>
              <a:t>subu</a:t>
            </a:r>
            <a:r>
              <a:rPr lang="en-US" altLang="zh-CN" sz="1500" dirty="0"/>
              <a:t>/</a:t>
            </a:r>
            <a:r>
              <a:rPr lang="en-US" altLang="zh-CN" sz="1500" dirty="0" err="1"/>
              <a:t>addi</a:t>
            </a:r>
            <a:r>
              <a:rPr lang="en-US" altLang="zh-CN" sz="1500" dirty="0"/>
              <a:t>/</a:t>
            </a:r>
            <a:r>
              <a:rPr lang="en-US" altLang="zh-CN" sz="1500" dirty="0" err="1"/>
              <a:t>ori</a:t>
            </a:r>
            <a:r>
              <a:rPr lang="en-US" altLang="zh-CN" sz="1500" dirty="0"/>
              <a:t>/</a:t>
            </a:r>
            <a:r>
              <a:rPr lang="en-US" altLang="zh-CN" sz="1500" dirty="0" err="1"/>
              <a:t>lw</a:t>
            </a:r>
            <a:r>
              <a:rPr lang="en-US" altLang="zh-CN" sz="1500" dirty="0"/>
              <a:t>/</a:t>
            </a:r>
            <a:r>
              <a:rPr lang="en-US" altLang="zh-CN" sz="1500" dirty="0" err="1"/>
              <a:t>sw</a:t>
            </a:r>
            <a:r>
              <a:rPr lang="en-US" altLang="zh-CN" sz="1500" dirty="0"/>
              <a:t>/</a:t>
            </a:r>
            <a:r>
              <a:rPr lang="en-US" altLang="zh-CN" sz="1500" dirty="0" err="1"/>
              <a:t>beq</a:t>
            </a:r>
            <a:r>
              <a:rPr lang="en-US" altLang="zh-CN" sz="1500" dirty="0"/>
              <a:t>/j 14</a:t>
            </a:r>
            <a:r>
              <a:rPr lang="zh-CN" altLang="en-US" sz="1500" dirty="0"/>
              <a:t>条指令单周期</a:t>
            </a:r>
            <a:r>
              <a:rPr lang="en-US" altLang="zh-CN" sz="1500" dirty="0"/>
              <a:t>CPU </a:t>
            </a:r>
            <a:r>
              <a:rPr lang="zh-CN" altLang="en-US" sz="1500" dirty="0"/>
              <a:t>的</a:t>
            </a:r>
            <a:r>
              <a:rPr lang="en-US" altLang="zh-CN" sz="1500" dirty="0" err="1"/>
              <a:t>verilog</a:t>
            </a:r>
            <a:r>
              <a:rPr lang="zh-CN" altLang="en-US" sz="1500" dirty="0"/>
              <a:t>代</a:t>
            </a:r>
            <a:r>
              <a:rPr lang="zh-CN" altLang="en-US" sz="1500" dirty="0" smtClean="0"/>
              <a:t>码</a:t>
            </a:r>
            <a:endParaRPr lang="zh-CN" altLang="en-US" sz="1500" dirty="0"/>
          </a:p>
          <a:p>
            <a:pPr>
              <a:lnSpc>
                <a:spcPct val="110000"/>
              </a:lnSpc>
            </a:pPr>
            <a:r>
              <a:rPr lang="en-US" altLang="zh-CN" sz="1500" dirty="0"/>
              <a:t>\source\</a:t>
            </a:r>
            <a:r>
              <a:rPr lang="en-US" altLang="zh-CN" sz="1500" dirty="0" smtClean="0"/>
              <a:t>SCCPUJAL        </a:t>
            </a:r>
            <a:r>
              <a:rPr lang="zh-CN" altLang="en-US" sz="1500" dirty="0"/>
              <a:t>实现 </a:t>
            </a:r>
            <a:r>
              <a:rPr lang="en-US" altLang="zh-CN" sz="1500" dirty="0"/>
              <a:t>add/sub/and/or/</a:t>
            </a:r>
            <a:r>
              <a:rPr lang="en-US" altLang="zh-CN" sz="1500" dirty="0" err="1"/>
              <a:t>slt</a:t>
            </a:r>
            <a:r>
              <a:rPr lang="en-US" altLang="zh-CN" sz="1500" dirty="0"/>
              <a:t>/</a:t>
            </a:r>
            <a:r>
              <a:rPr lang="en-US" altLang="zh-CN" sz="1500" dirty="0" err="1"/>
              <a:t>sltu</a:t>
            </a:r>
            <a:r>
              <a:rPr lang="en-US" altLang="zh-CN" sz="1500" dirty="0"/>
              <a:t>/</a:t>
            </a:r>
            <a:r>
              <a:rPr lang="en-US" altLang="zh-CN" sz="1500" dirty="0" err="1"/>
              <a:t>addu</a:t>
            </a:r>
            <a:r>
              <a:rPr lang="en-US" altLang="zh-CN" sz="1500" dirty="0"/>
              <a:t>/</a:t>
            </a:r>
            <a:r>
              <a:rPr lang="en-US" altLang="zh-CN" sz="1500" dirty="0" err="1"/>
              <a:t>subu</a:t>
            </a:r>
            <a:r>
              <a:rPr lang="en-US" altLang="zh-CN" sz="1500" dirty="0"/>
              <a:t>/</a:t>
            </a:r>
            <a:r>
              <a:rPr lang="en-US" altLang="zh-CN" sz="1500" dirty="0" err="1"/>
              <a:t>addi</a:t>
            </a:r>
            <a:r>
              <a:rPr lang="en-US" altLang="zh-CN" sz="1500" dirty="0"/>
              <a:t>/</a:t>
            </a:r>
            <a:r>
              <a:rPr lang="en-US" altLang="zh-CN" sz="1500" dirty="0" err="1"/>
              <a:t>ori</a:t>
            </a:r>
            <a:r>
              <a:rPr lang="en-US" altLang="zh-CN" sz="1500" dirty="0"/>
              <a:t>/</a:t>
            </a:r>
            <a:r>
              <a:rPr lang="en-US" altLang="zh-CN" sz="1500" dirty="0" err="1"/>
              <a:t>lw</a:t>
            </a:r>
            <a:r>
              <a:rPr lang="en-US" altLang="zh-CN" sz="1500" dirty="0"/>
              <a:t>/</a:t>
            </a:r>
            <a:r>
              <a:rPr lang="en-US" altLang="zh-CN" sz="1500" dirty="0" err="1"/>
              <a:t>sw</a:t>
            </a:r>
            <a:r>
              <a:rPr lang="en-US" altLang="zh-CN" sz="1500" dirty="0"/>
              <a:t>/</a:t>
            </a:r>
            <a:r>
              <a:rPr lang="en-US" altLang="zh-CN" sz="1500" dirty="0" err="1"/>
              <a:t>beq</a:t>
            </a:r>
            <a:r>
              <a:rPr lang="en-US" altLang="zh-CN" sz="1500" dirty="0"/>
              <a:t>/j/</a:t>
            </a:r>
            <a:r>
              <a:rPr lang="en-US" altLang="zh-CN" sz="1500" dirty="0" err="1"/>
              <a:t>jal</a:t>
            </a:r>
            <a:r>
              <a:rPr lang="en-US" altLang="zh-CN" sz="1500" dirty="0"/>
              <a:t> 15</a:t>
            </a:r>
            <a:r>
              <a:rPr lang="zh-CN" altLang="en-US" sz="1500" dirty="0"/>
              <a:t>条指令单周期</a:t>
            </a:r>
            <a:r>
              <a:rPr lang="en-US" altLang="zh-CN" sz="1500" dirty="0"/>
              <a:t>CPU </a:t>
            </a:r>
            <a:r>
              <a:rPr lang="zh-CN" altLang="en-US" sz="1500" dirty="0"/>
              <a:t>的</a:t>
            </a:r>
            <a:r>
              <a:rPr lang="en-US" altLang="zh-CN" sz="1500" dirty="0" err="1"/>
              <a:t>verilog</a:t>
            </a:r>
            <a:r>
              <a:rPr lang="zh-CN" altLang="en-US" sz="1500" dirty="0"/>
              <a:t>代码</a:t>
            </a:r>
          </a:p>
          <a:p>
            <a:pPr>
              <a:lnSpc>
                <a:spcPct val="110000"/>
              </a:lnSpc>
            </a:pPr>
            <a:r>
              <a:rPr lang="en-US" altLang="zh-CN" sz="1500" dirty="0"/>
              <a:t>\source\</a:t>
            </a:r>
            <a:r>
              <a:rPr lang="en-US" altLang="zh-CN" sz="1500" dirty="0" err="1" smtClean="0"/>
              <a:t>SCCPUJAL_SIMTop</a:t>
            </a:r>
            <a:r>
              <a:rPr lang="en-US" altLang="zh-CN" sz="1500" dirty="0" smtClean="0"/>
              <a:t> </a:t>
            </a:r>
            <a:r>
              <a:rPr lang="zh-CN" altLang="en-US" sz="1500" dirty="0"/>
              <a:t>仿真测试 </a:t>
            </a:r>
            <a:r>
              <a:rPr lang="en-US" altLang="zh-CN" sz="1500" dirty="0"/>
              <a:t>add/sub/and/or/</a:t>
            </a:r>
            <a:r>
              <a:rPr lang="en-US" altLang="zh-CN" sz="1500" dirty="0" err="1"/>
              <a:t>slt</a:t>
            </a:r>
            <a:r>
              <a:rPr lang="en-US" altLang="zh-CN" sz="1500" dirty="0"/>
              <a:t>/</a:t>
            </a:r>
            <a:r>
              <a:rPr lang="en-US" altLang="zh-CN" sz="1500" dirty="0" err="1"/>
              <a:t>sltu</a:t>
            </a:r>
            <a:r>
              <a:rPr lang="en-US" altLang="zh-CN" sz="1500" dirty="0"/>
              <a:t>/</a:t>
            </a:r>
            <a:r>
              <a:rPr lang="en-US" altLang="zh-CN" sz="1500" dirty="0" err="1"/>
              <a:t>addu</a:t>
            </a:r>
            <a:r>
              <a:rPr lang="en-US" altLang="zh-CN" sz="1500" dirty="0"/>
              <a:t>/</a:t>
            </a:r>
            <a:r>
              <a:rPr lang="en-US" altLang="zh-CN" sz="1500" dirty="0" err="1"/>
              <a:t>subu</a:t>
            </a:r>
            <a:r>
              <a:rPr lang="en-US" altLang="zh-CN" sz="1500" dirty="0"/>
              <a:t>/</a:t>
            </a:r>
            <a:r>
              <a:rPr lang="en-US" altLang="zh-CN" sz="1500" dirty="0" err="1"/>
              <a:t>addi</a:t>
            </a:r>
            <a:r>
              <a:rPr lang="en-US" altLang="zh-CN" sz="1500" dirty="0"/>
              <a:t>/</a:t>
            </a:r>
            <a:r>
              <a:rPr lang="en-US" altLang="zh-CN" sz="1500" dirty="0" err="1"/>
              <a:t>ori</a:t>
            </a:r>
            <a:r>
              <a:rPr lang="en-US" altLang="zh-CN" sz="1500" dirty="0"/>
              <a:t>/</a:t>
            </a:r>
            <a:r>
              <a:rPr lang="en-US" altLang="zh-CN" sz="1500" dirty="0" err="1"/>
              <a:t>lw</a:t>
            </a:r>
            <a:r>
              <a:rPr lang="en-US" altLang="zh-CN" sz="1500" dirty="0"/>
              <a:t>/</a:t>
            </a:r>
            <a:r>
              <a:rPr lang="en-US" altLang="zh-CN" sz="1500" dirty="0" err="1"/>
              <a:t>sw</a:t>
            </a:r>
            <a:r>
              <a:rPr lang="en-US" altLang="zh-CN" sz="1500" dirty="0"/>
              <a:t>/</a:t>
            </a:r>
            <a:r>
              <a:rPr lang="en-US" altLang="zh-CN" sz="1500" dirty="0" err="1"/>
              <a:t>beq</a:t>
            </a:r>
            <a:r>
              <a:rPr lang="en-US" altLang="zh-CN" sz="1500" dirty="0"/>
              <a:t>/j/</a:t>
            </a:r>
            <a:r>
              <a:rPr lang="en-US" altLang="zh-CN" sz="1500" dirty="0" err="1"/>
              <a:t>jal</a:t>
            </a:r>
            <a:r>
              <a:rPr lang="en-US" altLang="zh-CN" sz="1500" dirty="0"/>
              <a:t> 15</a:t>
            </a:r>
            <a:r>
              <a:rPr lang="zh-CN" altLang="en-US" sz="1500" dirty="0"/>
              <a:t>条指令单周期</a:t>
            </a:r>
            <a:r>
              <a:rPr lang="en-US" altLang="zh-CN" sz="1500" dirty="0"/>
              <a:t>CPU </a:t>
            </a:r>
            <a:r>
              <a:rPr lang="zh-CN" altLang="en-US" sz="1500" dirty="0"/>
              <a:t>的</a:t>
            </a:r>
            <a:r>
              <a:rPr lang="en-US" altLang="zh-CN" sz="1500" dirty="0" err="1"/>
              <a:t>verilog</a:t>
            </a:r>
            <a:r>
              <a:rPr lang="zh-CN" altLang="en-US" sz="1500" dirty="0"/>
              <a:t>代</a:t>
            </a:r>
            <a:r>
              <a:rPr lang="zh-CN" altLang="en-US" sz="1500" dirty="0" smtClean="0"/>
              <a:t>码</a:t>
            </a:r>
            <a:endParaRPr lang="zh-CN" altLang="en-US" sz="1500" dirty="0"/>
          </a:p>
          <a:p>
            <a:pPr>
              <a:lnSpc>
                <a:spcPct val="110000"/>
              </a:lnSpc>
            </a:pPr>
            <a:r>
              <a:rPr lang="en-US" altLang="zh-CN" sz="1500" dirty="0"/>
              <a:t>\source\</a:t>
            </a:r>
            <a:r>
              <a:rPr lang="en-US" altLang="zh-CN" sz="1500" dirty="0" err="1" smtClean="0"/>
              <a:t>SCCPU_FPGATop</a:t>
            </a:r>
            <a:r>
              <a:rPr lang="en-US" altLang="zh-CN" sz="1500" dirty="0" smtClean="0"/>
              <a:t>   </a:t>
            </a:r>
            <a:r>
              <a:rPr lang="zh-CN" altLang="en-US" sz="1500" dirty="0"/>
              <a:t>单周期 </a:t>
            </a:r>
            <a:r>
              <a:rPr lang="en-US" altLang="zh-CN" sz="1500" dirty="0"/>
              <a:t>CPU FPGA </a:t>
            </a:r>
            <a:r>
              <a:rPr lang="zh-CN" altLang="en-US" sz="1500" dirty="0"/>
              <a:t>工程 除 </a:t>
            </a:r>
            <a:r>
              <a:rPr lang="en-US" altLang="zh-CN" sz="1500" dirty="0"/>
              <a:t>CPU </a:t>
            </a:r>
            <a:r>
              <a:rPr lang="zh-CN" altLang="en-US" sz="1500" dirty="0"/>
              <a:t>部分的其他</a:t>
            </a:r>
            <a:r>
              <a:rPr lang="en-US" altLang="zh-CN" sz="1500" dirty="0" err="1"/>
              <a:t>verilog</a:t>
            </a:r>
            <a:r>
              <a:rPr lang="zh-CN" altLang="en-US" sz="1500" dirty="0"/>
              <a:t>代</a:t>
            </a:r>
            <a:r>
              <a:rPr lang="zh-CN" altLang="en-US" sz="1500" dirty="0" smtClean="0"/>
              <a:t>码</a:t>
            </a:r>
            <a:endParaRPr lang="zh-CN" altLang="en-US" sz="1500" dirty="0"/>
          </a:p>
          <a:p>
            <a:pPr>
              <a:lnSpc>
                <a:spcPct val="110000"/>
              </a:lnSpc>
            </a:pPr>
            <a:r>
              <a:rPr lang="en-US" altLang="zh-CN" sz="1500" dirty="0"/>
              <a:t>\source\</a:t>
            </a:r>
            <a:r>
              <a:rPr lang="en-US" altLang="zh-CN" sz="1500" dirty="0" smtClean="0"/>
              <a:t>MCCPU           </a:t>
            </a:r>
            <a:r>
              <a:rPr lang="zh-CN" altLang="en-US" sz="1500" dirty="0"/>
              <a:t>实现 </a:t>
            </a:r>
            <a:r>
              <a:rPr lang="en-US" altLang="zh-CN" sz="1500" dirty="0"/>
              <a:t>add/sub/and/or/</a:t>
            </a:r>
            <a:r>
              <a:rPr lang="en-US" altLang="zh-CN" sz="1500" dirty="0" err="1"/>
              <a:t>slt</a:t>
            </a:r>
            <a:r>
              <a:rPr lang="en-US" altLang="zh-CN" sz="1500" dirty="0"/>
              <a:t>/</a:t>
            </a:r>
            <a:r>
              <a:rPr lang="en-US" altLang="zh-CN" sz="1500" dirty="0" err="1"/>
              <a:t>sltu</a:t>
            </a:r>
            <a:r>
              <a:rPr lang="en-US" altLang="zh-CN" sz="1500" dirty="0"/>
              <a:t>/</a:t>
            </a:r>
            <a:r>
              <a:rPr lang="en-US" altLang="zh-CN" sz="1500" dirty="0" err="1"/>
              <a:t>addu</a:t>
            </a:r>
            <a:r>
              <a:rPr lang="en-US" altLang="zh-CN" sz="1500" dirty="0"/>
              <a:t>/</a:t>
            </a:r>
            <a:r>
              <a:rPr lang="en-US" altLang="zh-CN" sz="1500" dirty="0" err="1"/>
              <a:t>subu</a:t>
            </a:r>
            <a:r>
              <a:rPr lang="en-US" altLang="zh-CN" sz="1500" dirty="0"/>
              <a:t>/</a:t>
            </a:r>
            <a:r>
              <a:rPr lang="en-US" altLang="zh-CN" sz="1500" dirty="0" err="1"/>
              <a:t>addi</a:t>
            </a:r>
            <a:r>
              <a:rPr lang="en-US" altLang="zh-CN" sz="1500" dirty="0"/>
              <a:t>/</a:t>
            </a:r>
            <a:r>
              <a:rPr lang="en-US" altLang="zh-CN" sz="1500" dirty="0" err="1"/>
              <a:t>ori</a:t>
            </a:r>
            <a:r>
              <a:rPr lang="en-US" altLang="zh-CN" sz="1500" dirty="0"/>
              <a:t>/</a:t>
            </a:r>
            <a:r>
              <a:rPr lang="en-US" altLang="zh-CN" sz="1500" dirty="0" err="1"/>
              <a:t>lw</a:t>
            </a:r>
            <a:r>
              <a:rPr lang="en-US" altLang="zh-CN" sz="1500" dirty="0"/>
              <a:t>/</a:t>
            </a:r>
            <a:r>
              <a:rPr lang="en-US" altLang="zh-CN" sz="1500" dirty="0" err="1"/>
              <a:t>sw</a:t>
            </a:r>
            <a:r>
              <a:rPr lang="en-US" altLang="zh-CN" sz="1500" dirty="0"/>
              <a:t>/</a:t>
            </a:r>
            <a:r>
              <a:rPr lang="en-US" altLang="zh-CN" sz="1500" dirty="0" err="1"/>
              <a:t>beq</a:t>
            </a:r>
            <a:r>
              <a:rPr lang="en-US" altLang="zh-CN" sz="1500" dirty="0"/>
              <a:t>/j/</a:t>
            </a:r>
            <a:r>
              <a:rPr lang="en-US" altLang="zh-CN" sz="1500" dirty="0" err="1"/>
              <a:t>jal</a:t>
            </a:r>
            <a:r>
              <a:rPr lang="en-US" altLang="zh-CN" sz="1500" dirty="0"/>
              <a:t> 15</a:t>
            </a:r>
            <a:r>
              <a:rPr lang="zh-CN" altLang="en-US" sz="1500" dirty="0"/>
              <a:t>条指令单周期</a:t>
            </a:r>
            <a:r>
              <a:rPr lang="en-US" altLang="zh-CN" sz="1500" dirty="0"/>
              <a:t>CPU </a:t>
            </a:r>
            <a:r>
              <a:rPr lang="zh-CN" altLang="en-US" sz="1500" dirty="0"/>
              <a:t>的</a:t>
            </a:r>
            <a:r>
              <a:rPr lang="en-US" altLang="zh-CN" sz="1500" dirty="0" err="1"/>
              <a:t>verilog</a:t>
            </a:r>
            <a:r>
              <a:rPr lang="zh-CN" altLang="en-US" sz="1500" dirty="0"/>
              <a:t>代码</a:t>
            </a:r>
          </a:p>
          <a:p>
            <a:pPr>
              <a:lnSpc>
                <a:spcPct val="110000"/>
              </a:lnSpc>
            </a:pPr>
            <a:r>
              <a:rPr lang="en-US" altLang="zh-CN" sz="1500" dirty="0"/>
              <a:t>\source\</a:t>
            </a:r>
            <a:r>
              <a:rPr lang="en-US" altLang="zh-CN" sz="1500" dirty="0" err="1" smtClean="0"/>
              <a:t>MCCPU_SIMTop</a:t>
            </a:r>
            <a:r>
              <a:rPr lang="en-US" altLang="zh-CN" sz="1500" dirty="0" smtClean="0"/>
              <a:t>    </a:t>
            </a:r>
            <a:r>
              <a:rPr lang="zh-CN" altLang="en-US" sz="1500" dirty="0"/>
              <a:t>仿真测试多周期 </a:t>
            </a:r>
            <a:r>
              <a:rPr lang="en-US" altLang="zh-CN" sz="1500" dirty="0"/>
              <a:t>CPU </a:t>
            </a:r>
            <a:r>
              <a:rPr lang="zh-CN" altLang="en-US" sz="1500" dirty="0"/>
              <a:t>的</a:t>
            </a:r>
            <a:r>
              <a:rPr lang="en-US" altLang="zh-CN" sz="1500" dirty="0" err="1"/>
              <a:t>verilog</a:t>
            </a:r>
            <a:r>
              <a:rPr lang="zh-CN" altLang="en-US" sz="1500" dirty="0"/>
              <a:t>代码</a:t>
            </a:r>
          </a:p>
          <a:p>
            <a:pPr>
              <a:lnSpc>
                <a:spcPct val="110000"/>
              </a:lnSpc>
            </a:pPr>
            <a:r>
              <a:rPr lang="en-US" altLang="zh-CN" sz="1500" dirty="0"/>
              <a:t>\source\</a:t>
            </a:r>
            <a:r>
              <a:rPr lang="en-US" altLang="zh-CN" sz="1500" dirty="0" err="1" smtClean="0"/>
              <a:t>MCCPU_FPGATop</a:t>
            </a:r>
            <a:r>
              <a:rPr lang="en-US" altLang="zh-CN" sz="1500" dirty="0" smtClean="0"/>
              <a:t>   </a:t>
            </a:r>
            <a:r>
              <a:rPr lang="zh-CN" altLang="en-US" sz="1500" dirty="0"/>
              <a:t>多周期 </a:t>
            </a:r>
            <a:r>
              <a:rPr lang="en-US" altLang="zh-CN" sz="1500" dirty="0"/>
              <a:t>CPU FPGA </a:t>
            </a:r>
            <a:r>
              <a:rPr lang="zh-CN" altLang="en-US" sz="1500" dirty="0"/>
              <a:t>工程 除 </a:t>
            </a:r>
            <a:r>
              <a:rPr lang="en-US" altLang="zh-CN" sz="1500" dirty="0"/>
              <a:t>CPU </a:t>
            </a:r>
            <a:r>
              <a:rPr lang="zh-CN" altLang="en-US" sz="1500" dirty="0"/>
              <a:t>部分的其他</a:t>
            </a:r>
            <a:r>
              <a:rPr lang="en-US" altLang="zh-CN" sz="1500" dirty="0" err="1"/>
              <a:t>verilog</a:t>
            </a:r>
            <a:r>
              <a:rPr lang="zh-CN" altLang="en-US" sz="1500" dirty="0"/>
              <a:t>代</a:t>
            </a:r>
            <a:r>
              <a:rPr lang="zh-CN" altLang="en-US" sz="1500" dirty="0" smtClean="0"/>
              <a:t>码</a:t>
            </a:r>
            <a:endParaRPr lang="zh-CN" altLang="en-US" sz="1500" dirty="0"/>
          </a:p>
          <a:p>
            <a:pPr>
              <a:lnSpc>
                <a:spcPct val="110000"/>
              </a:lnSpc>
            </a:pPr>
            <a:r>
              <a:rPr lang="en-US" altLang="zh-CN" sz="1500" dirty="0"/>
              <a:t>\source\</a:t>
            </a:r>
            <a:r>
              <a:rPr lang="en-US" altLang="zh-CN" sz="1500" dirty="0" smtClean="0"/>
              <a:t>Testing </a:t>
            </a:r>
            <a:r>
              <a:rPr lang="en-US" altLang="zh-CN" sz="1500" dirty="0"/>
              <a:t>Code    </a:t>
            </a:r>
            <a:r>
              <a:rPr lang="zh-CN" altLang="en-US" sz="1500" dirty="0"/>
              <a:t>测试</a:t>
            </a:r>
            <a:r>
              <a:rPr lang="en-US" altLang="zh-CN" sz="1500" dirty="0" err="1"/>
              <a:t>asm</a:t>
            </a:r>
            <a:r>
              <a:rPr lang="zh-CN" altLang="en-US" sz="1500" dirty="0"/>
              <a:t>代码以及其对应的</a:t>
            </a:r>
            <a:r>
              <a:rPr lang="en-US" altLang="zh-CN" sz="1500" dirty="0" err="1"/>
              <a:t>dat</a:t>
            </a:r>
            <a:r>
              <a:rPr lang="zh-CN" altLang="en-US" sz="1500" dirty="0"/>
              <a:t>或</a:t>
            </a:r>
            <a:r>
              <a:rPr lang="en-US" altLang="zh-CN" sz="1500" dirty="0" err="1"/>
              <a:t>coe</a:t>
            </a:r>
            <a:r>
              <a:rPr lang="zh-CN" altLang="en-US" sz="1500" dirty="0"/>
              <a:t>文</a:t>
            </a:r>
            <a:r>
              <a:rPr lang="zh-CN" altLang="en-US" sz="1500" dirty="0" smtClean="0"/>
              <a:t>件</a:t>
            </a:r>
          </a:p>
          <a:p>
            <a:pPr>
              <a:lnSpc>
                <a:spcPct val="110000"/>
              </a:lnSpc>
            </a:pPr>
            <a:r>
              <a:rPr lang="en-US" altLang="zh-CN" sz="1500" dirty="0"/>
              <a:t>\source\</a:t>
            </a:r>
            <a:r>
              <a:rPr lang="en-US" altLang="zh-CN" sz="1500" dirty="0" smtClean="0"/>
              <a:t>Nexys4DDR_CPU.xdc </a:t>
            </a:r>
            <a:r>
              <a:rPr lang="zh-CN" altLang="en-US" sz="1500" dirty="0" smtClean="0"/>
              <a:t>开发板约束文件</a:t>
            </a:r>
            <a:endParaRPr lang="en-US" altLang="zh-CN" sz="1500" dirty="0" smtClean="0"/>
          </a:p>
          <a:p>
            <a:pPr>
              <a:lnSpc>
                <a:spcPct val="110000"/>
              </a:lnSpc>
            </a:pPr>
            <a:r>
              <a:rPr lang="en-US" altLang="zh-CN" sz="1500" dirty="0" smtClean="0"/>
              <a:t>\</a:t>
            </a:r>
            <a:r>
              <a:rPr lang="en-US" altLang="zh-CN" sz="1500" dirty="0"/>
              <a:t>Verilog</a:t>
            </a:r>
            <a:r>
              <a:rPr lang="zh-CN" altLang="en-US" sz="1500" dirty="0"/>
              <a:t>教程 目录下的“计算机原理与设计：</a:t>
            </a:r>
            <a:r>
              <a:rPr lang="en-US" altLang="zh-CN" sz="1500" dirty="0"/>
              <a:t>Verilog HDL</a:t>
            </a:r>
            <a:r>
              <a:rPr lang="zh-CN" altLang="en-US" sz="1500" dirty="0"/>
              <a:t>版</a:t>
            </a:r>
            <a:r>
              <a:rPr lang="en-US" altLang="zh-CN" sz="1500" dirty="0"/>
              <a:t>.pdf</a:t>
            </a:r>
            <a:r>
              <a:rPr lang="zh-CN" altLang="en-US" sz="1500" dirty="0"/>
              <a:t>”既是</a:t>
            </a:r>
            <a:r>
              <a:rPr lang="en-US" altLang="zh-CN" sz="1500" dirty="0"/>
              <a:t>Verilog</a:t>
            </a:r>
            <a:r>
              <a:rPr lang="zh-CN" altLang="en-US" sz="1500" dirty="0"/>
              <a:t>教程，也是</a:t>
            </a:r>
            <a:r>
              <a:rPr lang="en-US" altLang="zh-CN" sz="1500" dirty="0"/>
              <a:t>CPU</a:t>
            </a:r>
            <a:r>
              <a:rPr lang="zh-CN" altLang="en-US" sz="1500" dirty="0"/>
              <a:t>设计教程。</a:t>
            </a:r>
            <a:endParaRPr lang="en-US" altLang="zh-CN" sz="1500" dirty="0"/>
          </a:p>
          <a:p>
            <a:pPr>
              <a:lnSpc>
                <a:spcPct val="110000"/>
              </a:lnSpc>
            </a:pPr>
            <a:r>
              <a:rPr lang="en-US" altLang="zh-CN" sz="1500" dirty="0"/>
              <a:t>\Nexys4DDR</a:t>
            </a:r>
            <a:r>
              <a:rPr lang="zh-CN" altLang="en-US" sz="1500" dirty="0"/>
              <a:t> 目录下的“</a:t>
            </a:r>
            <a:r>
              <a:rPr lang="en-US" altLang="zh-CN" sz="1500" dirty="0"/>
              <a:t>Nexys4-DDR_rm.pdf</a:t>
            </a:r>
            <a:r>
              <a:rPr lang="zh-CN" altLang="en-US" sz="1500" dirty="0"/>
              <a:t>”是</a:t>
            </a:r>
            <a:r>
              <a:rPr lang="en-US" altLang="zh-CN" sz="1500" dirty="0"/>
              <a:t>Nexys4DDR</a:t>
            </a:r>
            <a:r>
              <a:rPr lang="zh-CN" altLang="en-US" sz="1500" dirty="0"/>
              <a:t> </a:t>
            </a:r>
            <a:r>
              <a:rPr lang="en-US" altLang="zh-CN" sz="1500" dirty="0"/>
              <a:t>FPGA</a:t>
            </a:r>
            <a:r>
              <a:rPr lang="zh-CN" altLang="en-US" sz="1500" dirty="0"/>
              <a:t>板的手册</a:t>
            </a:r>
            <a:r>
              <a:rPr lang="zh-CN" altLang="en-US" sz="1500" dirty="0" smtClean="0"/>
              <a:t>。</a:t>
            </a:r>
            <a:endParaRPr lang="en-US" altLang="zh-CN" sz="1500" dirty="0"/>
          </a:p>
        </p:txBody>
      </p:sp>
      <p:sp>
        <p:nvSpPr>
          <p:cNvPr id="5" name="Title 1"/>
          <p:cNvSpPr>
            <a:spLocks noGrp="1"/>
          </p:cNvSpPr>
          <p:nvPr>
            <p:ph type="title"/>
          </p:nvPr>
        </p:nvSpPr>
        <p:spPr>
          <a:xfrm>
            <a:off x="648585" y="177356"/>
            <a:ext cx="10515600" cy="1325563"/>
          </a:xfrm>
        </p:spPr>
        <p:txBody>
          <a:bodyPr/>
          <a:lstStyle/>
          <a:p>
            <a:r>
              <a:rPr lang="zh-CN" altLang="en-US" dirty="0" smtClean="0"/>
              <a:t>资料说明</a:t>
            </a:r>
            <a:r>
              <a:rPr lang="en-US" altLang="zh-CN" dirty="0" smtClean="0"/>
              <a:t> (2)</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总线译码模块</a:t>
            </a:r>
            <a:endParaRPr lang="zh-CN"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15" y="1825625"/>
            <a:ext cx="7256463" cy="25431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378" y="1427513"/>
            <a:ext cx="3686175" cy="4953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545779" y="382614"/>
            <a:ext cx="6555179" cy="774571"/>
          </a:xfrm>
          <a:prstGeom prst="rect">
            <a:avLst/>
          </a:prstGeom>
        </p:spPr>
        <p:txBody>
          <a:bodyPr wrap="square">
            <a:spAutoFit/>
          </a:bodyPr>
          <a:lstStyle/>
          <a:p>
            <a:pPr marL="228600" lvl="0" indent="-228600">
              <a:lnSpc>
                <a:spcPct val="90000"/>
              </a:lnSpc>
              <a:spcBef>
                <a:spcPts val="1000"/>
              </a:spcBef>
              <a:buFont typeface="Arial" panose="020B0604020202020204"/>
              <a:buChar char="•"/>
            </a:pPr>
            <a:r>
              <a:rPr lang="zh-CN" altLang="en-US" sz="2000" dirty="0" smtClean="0">
                <a:solidFill>
                  <a:prstClr val="black"/>
                </a:solidFill>
                <a:latin typeface="楷体" panose="02010609060101010101" charset="-122"/>
                <a:ea typeface="楷体" panose="02010609060101010101" charset="-122"/>
              </a:rPr>
              <a:t>开关</a:t>
            </a:r>
            <a:r>
              <a:rPr lang="zh-CN" altLang="en-US" sz="2000" dirty="0">
                <a:solidFill>
                  <a:prstClr val="black"/>
                </a:solidFill>
                <a:latin typeface="楷体" panose="02010609060101010101" charset="-122"/>
                <a:ea typeface="楷体" panose="02010609060101010101" charset="-122"/>
              </a:rPr>
              <a:t>作为</a:t>
            </a:r>
            <a:r>
              <a:rPr lang="zh-CN" altLang="en-US" sz="2000" dirty="0" smtClean="0">
                <a:solidFill>
                  <a:prstClr val="black"/>
                </a:solidFill>
                <a:latin typeface="楷体" panose="02010609060101010101" charset="-122"/>
                <a:ea typeface="楷体" panose="02010609060101010101" charset="-122"/>
              </a:rPr>
              <a:t>输入</a:t>
            </a:r>
            <a:r>
              <a:rPr lang="en-US" altLang="zh-CN" sz="2000" dirty="0" smtClean="0">
                <a:solidFill>
                  <a:prstClr val="black"/>
                </a:solidFill>
                <a:latin typeface="楷体" panose="02010609060101010101" charset="-122"/>
                <a:ea typeface="楷体" panose="02010609060101010101" charset="-122"/>
              </a:rPr>
              <a:t>(</a:t>
            </a:r>
            <a:r>
              <a:rPr lang="en-US" altLang="zh-CN" sz="2000" dirty="0" err="1" smtClean="0">
                <a:solidFill>
                  <a:prstClr val="black"/>
                </a:solidFill>
                <a:latin typeface="楷体" panose="02010609060101010101" charset="-122"/>
                <a:ea typeface="楷体" panose="02010609060101010101" charset="-122"/>
              </a:rPr>
              <a:t>lw</a:t>
            </a:r>
            <a:r>
              <a:rPr lang="en-US" altLang="zh-CN" sz="2000" dirty="0" smtClean="0">
                <a:solidFill>
                  <a:prstClr val="black"/>
                </a:solidFill>
                <a:latin typeface="楷体" panose="02010609060101010101" charset="-122"/>
                <a:ea typeface="楷体" panose="02010609060101010101" charset="-122"/>
              </a:rPr>
              <a:t>)</a:t>
            </a:r>
            <a:r>
              <a:rPr lang="zh-CN" altLang="en-US" sz="2000" dirty="0" smtClean="0">
                <a:solidFill>
                  <a:prstClr val="black"/>
                </a:solidFill>
                <a:latin typeface="楷体" panose="02010609060101010101" charset="-122"/>
                <a:ea typeface="楷体" panose="02010609060101010101" charset="-122"/>
              </a:rPr>
              <a:t>，</a:t>
            </a:r>
            <a:r>
              <a:rPr lang="zh-CN" altLang="en-US" sz="2000" dirty="0">
                <a:solidFill>
                  <a:prstClr val="black"/>
                </a:solidFill>
                <a:latin typeface="楷体" panose="02010609060101010101" charset="-122"/>
                <a:ea typeface="楷体" panose="02010609060101010101" charset="-122"/>
              </a:rPr>
              <a:t>对应地址为 </a:t>
            </a:r>
            <a:r>
              <a:rPr lang="en-US" altLang="zh-CN" sz="2000" dirty="0" smtClean="0">
                <a:solidFill>
                  <a:prstClr val="black"/>
                </a:solidFill>
                <a:latin typeface="楷体" panose="02010609060101010101" charset="-122"/>
                <a:ea typeface="楷体" panose="02010609060101010101" charset="-122"/>
              </a:rPr>
              <a:t>0xFFFF0004,</a:t>
            </a:r>
            <a:r>
              <a:rPr lang="en-US" altLang="zh-CN" sz="2000" dirty="0">
                <a:solidFill>
                  <a:prstClr val="black"/>
                </a:solidFill>
                <a:latin typeface="楷体" panose="02010609060101010101" charset="-122"/>
                <a:ea typeface="楷体" panose="02010609060101010101" charset="-122"/>
              </a:rPr>
              <a:t> </a:t>
            </a:r>
            <a:endParaRPr lang="en-US" altLang="zh-CN" sz="2000" dirty="0" smtClean="0">
              <a:solidFill>
                <a:prstClr val="black"/>
              </a:solidFill>
              <a:latin typeface="楷体" panose="02010609060101010101" charset="-122"/>
              <a:ea typeface="楷体" panose="02010609060101010101" charset="-122"/>
            </a:endParaRPr>
          </a:p>
          <a:p>
            <a:pPr marL="228600" lvl="0" indent="-228600">
              <a:lnSpc>
                <a:spcPct val="90000"/>
              </a:lnSpc>
              <a:spcBef>
                <a:spcPts val="1000"/>
              </a:spcBef>
              <a:buFont typeface="Arial" panose="020B0604020202020204"/>
              <a:buChar char="•"/>
            </a:pPr>
            <a:r>
              <a:rPr lang="zh-CN" altLang="en-US" sz="2000" dirty="0" smtClean="0">
                <a:solidFill>
                  <a:prstClr val="black"/>
                </a:solidFill>
                <a:latin typeface="楷体" panose="02010609060101010101" charset="-122"/>
                <a:ea typeface="楷体" panose="02010609060101010101" charset="-122"/>
              </a:rPr>
              <a:t>七段</a:t>
            </a:r>
            <a:r>
              <a:rPr lang="zh-CN" altLang="en-US" sz="2000" dirty="0">
                <a:solidFill>
                  <a:prstClr val="black"/>
                </a:solidFill>
                <a:latin typeface="楷体" panose="02010609060101010101" charset="-122"/>
                <a:ea typeface="楷体" panose="02010609060101010101" charset="-122"/>
              </a:rPr>
              <a:t>数码管作为输出 </a:t>
            </a:r>
            <a:r>
              <a:rPr lang="en-US" altLang="zh-CN" sz="2000" dirty="0">
                <a:solidFill>
                  <a:prstClr val="black"/>
                </a:solidFill>
                <a:latin typeface="楷体" panose="02010609060101010101" charset="-122"/>
                <a:ea typeface="楷体" panose="02010609060101010101" charset="-122"/>
              </a:rPr>
              <a:t>(</a:t>
            </a:r>
            <a:r>
              <a:rPr lang="en-US" altLang="zh-CN" sz="2000" dirty="0" err="1">
                <a:solidFill>
                  <a:prstClr val="black"/>
                </a:solidFill>
                <a:latin typeface="楷体" panose="02010609060101010101" charset="-122"/>
                <a:ea typeface="楷体" panose="02010609060101010101" charset="-122"/>
              </a:rPr>
              <a:t>sw</a:t>
            </a:r>
            <a:r>
              <a:rPr lang="en-US" altLang="zh-CN" sz="2000" dirty="0">
                <a:solidFill>
                  <a:prstClr val="black"/>
                </a:solidFill>
                <a:latin typeface="楷体" panose="02010609060101010101" charset="-122"/>
                <a:ea typeface="楷体" panose="02010609060101010101" charset="-122"/>
              </a:rPr>
              <a:t>)</a:t>
            </a:r>
            <a:r>
              <a:rPr lang="zh-CN" altLang="en-US" sz="2000" dirty="0">
                <a:solidFill>
                  <a:prstClr val="black"/>
                </a:solidFill>
                <a:latin typeface="楷体" panose="02010609060101010101" charset="-122"/>
                <a:ea typeface="楷体" panose="02010609060101010101" charset="-122"/>
              </a:rPr>
              <a:t>，对应地址为 </a:t>
            </a:r>
            <a:r>
              <a:rPr lang="en-US" altLang="zh-CN" sz="2000" dirty="0">
                <a:solidFill>
                  <a:prstClr val="black"/>
                </a:solidFill>
                <a:latin typeface="楷体" panose="02010609060101010101" charset="-122"/>
                <a:ea typeface="楷体" panose="02010609060101010101" charset="-122"/>
              </a:rPr>
              <a:t>0xFFFF000C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075" y="365125"/>
            <a:ext cx="10515600" cy="1325563"/>
          </a:xfrm>
        </p:spPr>
        <p:txBody>
          <a:bodyPr/>
          <a:lstStyle/>
          <a:p>
            <a:r>
              <a:rPr lang="zh-CN" altLang="en-US" dirty="0" smtClean="0"/>
              <a:t>七段数码管</a:t>
            </a:r>
            <a:r>
              <a:rPr lang="zh-CN" altLang="en-US" dirty="0"/>
              <a:t>模块</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32" y="1690688"/>
            <a:ext cx="4086225" cy="4762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582" y="0"/>
            <a:ext cx="3990975" cy="34480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757" y="0"/>
            <a:ext cx="2936422" cy="22838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936" y="2129134"/>
            <a:ext cx="3289646" cy="472886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楷体" panose="02010609060101010101" charset="-122"/>
                <a:ea typeface="楷体" panose="02010609060101010101" charset="-122"/>
              </a:rPr>
              <a:t>共阳</a:t>
            </a:r>
            <a:r>
              <a:rPr lang="en-US" altLang="zh-CN" dirty="0">
                <a:latin typeface="楷体" panose="02010609060101010101" charset="-122"/>
                <a:ea typeface="楷体" panose="02010609060101010101" charset="-122"/>
              </a:rPr>
              <a:t>7</a:t>
            </a:r>
            <a:r>
              <a:rPr lang="zh-CN" altLang="zh-CN" dirty="0">
                <a:latin typeface="楷体" panose="02010609060101010101" charset="-122"/>
                <a:ea typeface="楷体" panose="02010609060101010101" charset="-122"/>
              </a:rPr>
              <a:t>段码显示器结构和显示</a:t>
            </a:r>
            <a:r>
              <a:rPr lang="zh-CN" altLang="zh-CN" dirty="0" smtClean="0">
                <a:latin typeface="楷体" panose="02010609060101010101" charset="-122"/>
                <a:ea typeface="楷体" panose="02010609060101010101" charset="-122"/>
              </a:rPr>
              <a:t>原理</a:t>
            </a:r>
            <a:endParaRPr lang="zh-CN" altLang="en-US" dirty="0"/>
          </a:p>
        </p:txBody>
      </p:sp>
      <p:pic>
        <p:nvPicPr>
          <p:cNvPr id="12" name="图片 45"/>
          <p:cNvPicPr>
            <a:picLocks noChangeAspect="1" noChangeArrowheads="1"/>
          </p:cNvPicPr>
          <p:nvPr/>
        </p:nvPicPr>
        <p:blipFill>
          <a:blip r:embed="rId2" cstate="print"/>
          <a:srcRect/>
          <a:stretch>
            <a:fillRect/>
          </a:stretch>
        </p:blipFill>
        <p:spPr bwMode="auto">
          <a:xfrm>
            <a:off x="7889510" y="3306968"/>
            <a:ext cx="4302490" cy="3043613"/>
          </a:xfrm>
          <a:prstGeom prst="rect">
            <a:avLst/>
          </a:prstGeom>
          <a:noFill/>
        </p:spPr>
      </p:pic>
      <p:sp>
        <p:nvSpPr>
          <p:cNvPr id="14" name="圆角矩形 13"/>
          <p:cNvSpPr/>
          <p:nvPr/>
        </p:nvSpPr>
        <p:spPr>
          <a:xfrm>
            <a:off x="5220072" y="3284984"/>
            <a:ext cx="100811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0" y="2310421"/>
            <a:ext cx="7618413"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smtClean="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solidFill>
                  <a:srgbClr val="FF0000"/>
                </a:solidFill>
              </a:rPr>
              <a:t>学</a:t>
            </a:r>
            <a:r>
              <a:rPr lang="zh-CN" altLang="en-US" b="1" dirty="0" smtClean="0">
                <a:solidFill>
                  <a:srgbClr val="FF0000"/>
                </a:solidFill>
              </a:rPr>
              <a:t>号排序实验具体要求</a:t>
            </a:r>
            <a:endParaRPr lang="en-US" altLang="zh-CN" b="1" dirty="0" smtClean="0">
              <a:solidFill>
                <a:srgbClr val="FF0000"/>
              </a:solidFill>
            </a:endParaRPr>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打开低版本工程后的更新方法</a:t>
            </a:r>
            <a:endParaRPr lang="en-US" altLang="zh-CN" b="1" dirty="0"/>
          </a:p>
          <a:p>
            <a:endParaRPr lang="en-US" altLang="zh-CN" b="1"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学号排序实验要求</a:t>
            </a:r>
            <a:endParaRPr lang="zh-CN" altLang="en-US" dirty="0"/>
          </a:p>
        </p:txBody>
      </p:sp>
      <p:sp>
        <p:nvSpPr>
          <p:cNvPr id="3" name="内容占位符 2"/>
          <p:cNvSpPr>
            <a:spLocks noGrp="1"/>
          </p:cNvSpPr>
          <p:nvPr>
            <p:ph idx="1"/>
          </p:nvPr>
        </p:nvSpPr>
        <p:spPr>
          <a:xfrm>
            <a:off x="838200" y="1540625"/>
            <a:ext cx="11049000" cy="4351338"/>
          </a:xfrm>
        </p:spPr>
        <p:txBody>
          <a:bodyPr/>
          <a:lstStyle/>
          <a:p>
            <a:r>
              <a:rPr lang="zh-CN" altLang="en-US" dirty="0" smtClean="0"/>
              <a:t>每位同学使用各自学号的后</a:t>
            </a:r>
            <a:r>
              <a:rPr lang="en-US" altLang="zh-CN" dirty="0" smtClean="0"/>
              <a:t>8</a:t>
            </a:r>
            <a:r>
              <a:rPr lang="zh-CN" altLang="en-US" dirty="0" smtClean="0"/>
              <a:t>位作为待排序的数据</a:t>
            </a:r>
            <a:endParaRPr lang="en-US" altLang="zh-CN" dirty="0" smtClean="0"/>
          </a:p>
          <a:p>
            <a:r>
              <a:rPr lang="zh-CN" altLang="en-US" dirty="0"/>
              <a:t>学</a:t>
            </a:r>
            <a:r>
              <a:rPr lang="zh-CN" altLang="en-US" dirty="0" smtClean="0"/>
              <a:t>号的每一位采用</a:t>
            </a:r>
            <a:r>
              <a:rPr lang="en-US" altLang="zh-CN" dirty="0" smtClean="0"/>
              <a:t>BCD</a:t>
            </a:r>
            <a:r>
              <a:rPr lang="zh-CN" altLang="en-US" dirty="0" smtClean="0"/>
              <a:t>编码，构成</a:t>
            </a:r>
            <a:r>
              <a:rPr lang="en-US" altLang="zh-CN" dirty="0" smtClean="0"/>
              <a:t>32</a:t>
            </a:r>
            <a:r>
              <a:rPr lang="zh-CN" altLang="en-US" dirty="0" smtClean="0"/>
              <a:t>位二进制数据</a:t>
            </a:r>
            <a:endParaRPr lang="en-US" altLang="zh-CN" dirty="0" smtClean="0"/>
          </a:p>
          <a:p>
            <a:r>
              <a:rPr lang="zh-CN" altLang="en-US" dirty="0" smtClean="0"/>
              <a:t>对学号的各位按升序排列</a:t>
            </a:r>
            <a:endParaRPr lang="en-US" altLang="zh-CN" dirty="0" smtClean="0"/>
          </a:p>
          <a:p>
            <a:r>
              <a:rPr lang="zh-CN" altLang="en-US" dirty="0" smtClean="0"/>
              <a:t>例如某同学的学号后</a:t>
            </a:r>
            <a:r>
              <a:rPr lang="en-US" altLang="zh-CN" dirty="0" smtClean="0"/>
              <a:t>8</a:t>
            </a:r>
            <a:r>
              <a:rPr lang="zh-CN" altLang="en-US" dirty="0" smtClean="0"/>
              <a:t>位为“</a:t>
            </a:r>
            <a:r>
              <a:rPr lang="en-US" altLang="zh-CN" dirty="0"/>
              <a:t>54873530</a:t>
            </a:r>
            <a:r>
              <a:rPr lang="zh-CN" altLang="en-US" dirty="0" smtClean="0"/>
              <a:t>”，排序后应为“</a:t>
            </a:r>
            <a:r>
              <a:rPr lang="en-US" altLang="zh-CN" dirty="0" smtClean="0"/>
              <a:t>03345578</a:t>
            </a:r>
            <a:r>
              <a:rPr lang="zh-CN" altLang="en-US" dirty="0"/>
              <a:t>”</a:t>
            </a:r>
            <a:endParaRPr lang="en-US" altLang="zh-CN" dirty="0" smtClean="0"/>
          </a:p>
          <a:p>
            <a:r>
              <a:rPr lang="zh-CN" altLang="en-US" dirty="0" smtClean="0"/>
              <a:t>排序前后的数值能够通过开关控制在七段数码管上显示</a:t>
            </a:r>
            <a:endParaRPr lang="en-US" altLang="zh-CN" dirty="0"/>
          </a:p>
          <a:p>
            <a:r>
              <a:rPr lang="zh-CN" altLang="en-US" dirty="0" smtClean="0"/>
              <a:t>提供一个选择排序的汇编代码，若自己实现其他排序算法有加分（要确保代码中使用的指令</a:t>
            </a:r>
            <a:r>
              <a:rPr lang="en-US" altLang="zh-CN" dirty="0" smtClean="0"/>
              <a:t>CPU</a:t>
            </a:r>
            <a:r>
              <a:rPr lang="zh-CN" altLang="en-US" dirty="0" smtClean="0"/>
              <a:t>都已实现）</a:t>
            </a:r>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学号排序运行结果示例</a:t>
            </a:r>
            <a:endParaRPr lang="zh-CN" altLang="en-US" dirty="0"/>
          </a:p>
        </p:txBody>
      </p:sp>
      <p:sp>
        <p:nvSpPr>
          <p:cNvPr id="3" name="内容占位符 2"/>
          <p:cNvSpPr>
            <a:spLocks noGrp="1"/>
          </p:cNvSpPr>
          <p:nvPr>
            <p:ph idx="1"/>
          </p:nvPr>
        </p:nvSpPr>
        <p:spPr>
          <a:xfrm>
            <a:off x="671950" y="5700155"/>
            <a:ext cx="4790704" cy="486889"/>
          </a:xfrm>
        </p:spPr>
        <p:txBody>
          <a:bodyPr>
            <a:normAutofit/>
          </a:bodyPr>
          <a:lstStyle/>
          <a:p>
            <a:r>
              <a:rPr lang="zh-CN" altLang="en-US" sz="2000" b="1" dirty="0" smtClean="0"/>
              <a:t>开关</a:t>
            </a:r>
            <a:r>
              <a:rPr lang="en-US" altLang="zh-CN" sz="2000" b="1" dirty="0" smtClean="0"/>
              <a:t>SW8</a:t>
            </a:r>
            <a:r>
              <a:rPr lang="zh-CN" altLang="en-US" sz="2000" b="1" dirty="0" smtClean="0"/>
              <a:t>为</a:t>
            </a:r>
            <a:r>
              <a:rPr lang="en-US" altLang="zh-CN" sz="2000" b="1" dirty="0" smtClean="0"/>
              <a:t>0</a:t>
            </a:r>
            <a:r>
              <a:rPr lang="zh-CN" altLang="en-US" sz="2000" b="1" dirty="0" smtClean="0"/>
              <a:t>时，显示待排序的学号</a:t>
            </a:r>
            <a:endParaRPr lang="en-US" altLang="zh-CN" sz="2000" b="1" dirty="0" smtClean="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33" y="1472012"/>
            <a:ext cx="5029221" cy="409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971" y="1472012"/>
            <a:ext cx="5382029"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6358244" y="5700155"/>
            <a:ext cx="4115790" cy="486889"/>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a:buChar char="•"/>
              <a:defRPr sz="2000">
                <a:latin typeface="楷体" panose="02010609060101010101" charset="-122"/>
                <a:ea typeface="楷体" panose="02010609060101010101" charset="-122"/>
                <a:cs typeface="楷体" panose="02010609060101010101" charset="-122"/>
              </a:defRPr>
            </a:lvl1pPr>
            <a:lvl2pPr marL="685800" indent="-228600">
              <a:lnSpc>
                <a:spcPct val="90000"/>
              </a:lnSpc>
              <a:spcBef>
                <a:spcPts val="500"/>
              </a:spcBef>
              <a:buFont typeface="Arial" panose="020B0604020202020204"/>
              <a:buChar char="•"/>
              <a:defRPr sz="2400">
                <a:latin typeface="楷体" panose="02010609060101010101" charset="-122"/>
                <a:ea typeface="楷体" panose="02010609060101010101" charset="-122"/>
                <a:cs typeface="楷体" panose="02010609060101010101" charset="-122"/>
              </a:defRPr>
            </a:lvl2pPr>
            <a:lvl3pPr marL="1143000" indent="-228600">
              <a:lnSpc>
                <a:spcPct val="90000"/>
              </a:lnSpc>
              <a:spcBef>
                <a:spcPts val="500"/>
              </a:spcBef>
              <a:buFont typeface="Arial" panose="020B0604020202020204"/>
              <a:buChar char="•"/>
              <a:defRPr sz="2000">
                <a:latin typeface="楷体" panose="02010609060101010101" charset="-122"/>
                <a:ea typeface="楷体" panose="02010609060101010101" charset="-122"/>
                <a:cs typeface="楷体" panose="02010609060101010101" charset="-122"/>
              </a:defRPr>
            </a:lvl3pPr>
            <a:lvl4pPr marL="1600200" indent="-228600">
              <a:lnSpc>
                <a:spcPct val="90000"/>
              </a:lnSpc>
              <a:spcBef>
                <a:spcPts val="500"/>
              </a:spcBef>
              <a:buFont typeface="Arial" panose="020B0604020202020204"/>
              <a:buChar char="•"/>
              <a:defRPr>
                <a:latin typeface="楷体" panose="02010609060101010101" charset="-122"/>
                <a:ea typeface="楷体" panose="02010609060101010101" charset="-122"/>
                <a:cs typeface="楷体" panose="02010609060101010101" charset="-122"/>
              </a:defRPr>
            </a:lvl4pPr>
            <a:lvl5pPr marL="2057400" indent="-228600">
              <a:lnSpc>
                <a:spcPct val="90000"/>
              </a:lnSpc>
              <a:spcBef>
                <a:spcPts val="500"/>
              </a:spcBef>
              <a:buFont typeface="Arial" panose="020B0604020202020204"/>
              <a:buChar char="•"/>
              <a:defRPr>
                <a:latin typeface="楷体" panose="02010609060101010101" charset="-122"/>
                <a:ea typeface="楷体" panose="02010609060101010101" charset="-122"/>
                <a:cs typeface="楷体" panose="02010609060101010101" charset="-122"/>
              </a:defRPr>
            </a:lvl5pPr>
            <a:lvl6pPr marL="2514600" indent="-228600">
              <a:lnSpc>
                <a:spcPct val="90000"/>
              </a:lnSpc>
              <a:spcBef>
                <a:spcPts val="500"/>
              </a:spcBef>
              <a:buFont typeface="Arial" panose="020B0604020202020204"/>
              <a:buChar char="•"/>
            </a:lvl6pPr>
            <a:lvl7pPr marL="2971800" indent="-228600">
              <a:lnSpc>
                <a:spcPct val="90000"/>
              </a:lnSpc>
              <a:spcBef>
                <a:spcPts val="500"/>
              </a:spcBef>
              <a:buFont typeface="Arial" panose="020B0604020202020204"/>
              <a:buChar char="•"/>
            </a:lvl7pPr>
            <a:lvl8pPr marL="3429000" indent="-228600">
              <a:lnSpc>
                <a:spcPct val="90000"/>
              </a:lnSpc>
              <a:spcBef>
                <a:spcPts val="500"/>
              </a:spcBef>
              <a:buFont typeface="Arial" panose="020B0604020202020204"/>
              <a:buChar char="•"/>
            </a:lvl8pPr>
            <a:lvl9pPr marL="3886200" indent="-228600">
              <a:lnSpc>
                <a:spcPct val="90000"/>
              </a:lnSpc>
              <a:spcBef>
                <a:spcPts val="500"/>
              </a:spcBef>
              <a:buFont typeface="Arial" panose="020B0604020202020204"/>
              <a:buChar char="•"/>
            </a:lvl9pPr>
          </a:lstStyle>
          <a:p>
            <a:r>
              <a:rPr lang="zh-CN" altLang="en-US" b="1" dirty="0"/>
              <a:t>开关</a:t>
            </a:r>
            <a:r>
              <a:rPr lang="en-US" altLang="zh-CN" b="1" dirty="0"/>
              <a:t>SW8</a:t>
            </a:r>
            <a:r>
              <a:rPr lang="zh-CN" altLang="en-US" b="1" dirty="0"/>
              <a:t>位</a:t>
            </a:r>
            <a:r>
              <a:rPr lang="en-US" altLang="zh-CN" b="1" dirty="0"/>
              <a:t>1</a:t>
            </a:r>
            <a:r>
              <a:rPr lang="zh-CN" altLang="en-US" b="1" dirty="0"/>
              <a:t>时，显示排序的结果</a:t>
            </a:r>
          </a:p>
        </p:txBody>
      </p:sp>
      <p:sp>
        <p:nvSpPr>
          <p:cNvPr id="4" name="矩形 3"/>
          <p:cNvSpPr/>
          <p:nvPr/>
        </p:nvSpPr>
        <p:spPr>
          <a:xfrm>
            <a:off x="905003" y="6308168"/>
            <a:ext cx="5493812" cy="369332"/>
          </a:xfrm>
          <a:prstGeom prst="rect">
            <a:avLst/>
          </a:prstGeom>
        </p:spPr>
        <p:txBody>
          <a:bodyPr wrap="none">
            <a:spAutoFit/>
          </a:bodyPr>
          <a:lstStyle/>
          <a:p>
            <a:r>
              <a:rPr lang="zh-CN" altLang="en-US" b="1" dirty="0">
                <a:latin typeface="楷体" panose="02010609060101010101" charset="-122"/>
                <a:ea typeface="楷体" panose="02010609060101010101" charset="-122"/>
              </a:rPr>
              <a:t>对学号排序前和排序后的结果拍照并放入实验报告。</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258" y="2477265"/>
            <a:ext cx="6401369" cy="438073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27588"/>
            <a:ext cx="5686425" cy="39338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学</a:t>
            </a:r>
            <a:r>
              <a:rPr lang="zh-CN" altLang="en-US" dirty="0" smtClean="0"/>
              <a:t>号排序代码说明</a:t>
            </a:r>
            <a:endParaRPr lang="zh-CN" altLang="en-US" dirty="0"/>
          </a:p>
        </p:txBody>
      </p:sp>
      <p:sp>
        <p:nvSpPr>
          <p:cNvPr id="4" name="矩形标注 3"/>
          <p:cNvSpPr/>
          <p:nvPr/>
        </p:nvSpPr>
        <p:spPr>
          <a:xfrm>
            <a:off x="2826327" y="5201392"/>
            <a:ext cx="2743200" cy="760021"/>
          </a:xfrm>
          <a:prstGeom prst="wedgeRectCallout">
            <a:avLst>
              <a:gd name="adj1" fmla="val 87050"/>
              <a:gd name="adj2" fmla="val -47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latin typeface="楷体" panose="02010609060101010101" charset="-122"/>
                <a:ea typeface="楷体" panose="02010609060101010101" charset="-122"/>
              </a:rPr>
              <a:t>开关状态获取，根据</a:t>
            </a:r>
            <a:r>
              <a:rPr lang="en-US" altLang="zh-CN" sz="1600" b="1" dirty="0" smtClean="0">
                <a:latin typeface="楷体" panose="02010609060101010101" charset="-122"/>
                <a:ea typeface="楷体" panose="02010609060101010101" charset="-122"/>
              </a:rPr>
              <a:t>SW8</a:t>
            </a:r>
            <a:r>
              <a:rPr lang="zh-CN" altLang="en-US" sz="1600" b="1" dirty="0" smtClean="0">
                <a:latin typeface="楷体" panose="02010609060101010101" charset="-122"/>
                <a:ea typeface="楷体" panose="02010609060101010101" charset="-122"/>
              </a:rPr>
              <a:t>为</a:t>
            </a:r>
            <a:r>
              <a:rPr lang="en-US" altLang="zh-CN" sz="1600" b="1" dirty="0" smtClean="0">
                <a:latin typeface="楷体" panose="02010609060101010101" charset="-122"/>
                <a:ea typeface="楷体" panose="02010609060101010101" charset="-122"/>
              </a:rPr>
              <a:t>0</a:t>
            </a:r>
            <a:r>
              <a:rPr lang="zh-CN" altLang="en-US" sz="1600" b="1" dirty="0" smtClean="0">
                <a:latin typeface="楷体" panose="02010609060101010101" charset="-122"/>
                <a:ea typeface="楷体" panose="02010609060101010101" charset="-122"/>
              </a:rPr>
              <a:t>或</a:t>
            </a:r>
            <a:r>
              <a:rPr lang="en-US" altLang="zh-CN" sz="1600" b="1" dirty="0" smtClean="0">
                <a:latin typeface="楷体" panose="02010609060101010101" charset="-122"/>
                <a:ea typeface="楷体" panose="02010609060101010101" charset="-122"/>
              </a:rPr>
              <a:t>1 </a:t>
            </a:r>
            <a:r>
              <a:rPr lang="zh-CN" altLang="en-US" sz="1600" b="1" dirty="0" smtClean="0">
                <a:latin typeface="楷体" panose="02010609060101010101" charset="-122"/>
                <a:ea typeface="楷体" panose="02010609060101010101" charset="-122"/>
              </a:rPr>
              <a:t>，向七段数码管输出待排序的学号或排序后结果</a:t>
            </a:r>
            <a:endParaRPr lang="zh-CN" altLang="en-US" sz="1600" b="1" dirty="0">
              <a:latin typeface="楷体" panose="02010609060101010101" charset="-122"/>
              <a:ea typeface="楷体" panose="02010609060101010101" charset="-122"/>
            </a:endParaRPr>
          </a:p>
        </p:txBody>
      </p:sp>
      <p:sp>
        <p:nvSpPr>
          <p:cNvPr id="7" name="矩形标注 6"/>
          <p:cNvSpPr/>
          <p:nvPr/>
        </p:nvSpPr>
        <p:spPr>
          <a:xfrm>
            <a:off x="4279838" y="1999982"/>
            <a:ext cx="1004681" cy="380011"/>
          </a:xfrm>
          <a:prstGeom prst="wedgeRectCallout">
            <a:avLst>
              <a:gd name="adj1" fmla="val -248316"/>
              <a:gd name="adj2" fmla="val 105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latin typeface="楷体" panose="02010609060101010101" charset="-122"/>
                <a:ea typeface="楷体" panose="02010609060101010101" charset="-122"/>
              </a:rPr>
              <a:t>学号设置</a:t>
            </a:r>
            <a:endParaRPr lang="zh-CN" altLang="en-US" sz="1600" b="1" dirty="0">
              <a:latin typeface="楷体" panose="02010609060101010101" charset="-122"/>
              <a:ea typeface="楷体" panose="02010609060101010101" charset="-122"/>
            </a:endParaRPr>
          </a:p>
        </p:txBody>
      </p:sp>
      <p:sp>
        <p:nvSpPr>
          <p:cNvPr id="6" name="矩形 5"/>
          <p:cNvSpPr/>
          <p:nvPr/>
        </p:nvSpPr>
        <p:spPr>
          <a:xfrm>
            <a:off x="8354705" y="884639"/>
            <a:ext cx="3716426" cy="1200329"/>
          </a:xfrm>
          <a:prstGeom prst="rect">
            <a:avLst/>
          </a:prstGeom>
        </p:spPr>
        <p:txBody>
          <a:bodyPr wrap="square">
            <a:spAutoFit/>
          </a:bodyPr>
          <a:lstStyle/>
          <a:p>
            <a:pPr marL="228600" indent="-228600">
              <a:lnSpc>
                <a:spcPct val="90000"/>
              </a:lnSpc>
              <a:spcBef>
                <a:spcPts val="1000"/>
              </a:spcBef>
              <a:buFont typeface="Arial" panose="020B0604020202020204"/>
              <a:buChar char="•"/>
            </a:pPr>
            <a:r>
              <a:rPr lang="en-US" altLang="zh-CN" sz="2000" dirty="0" smtClean="0">
                <a:solidFill>
                  <a:prstClr val="black"/>
                </a:solidFill>
                <a:latin typeface="楷体" panose="02010609060101010101" charset="-122"/>
                <a:ea typeface="楷体" panose="02010609060101010101" charset="-122"/>
              </a:rPr>
              <a:t>Tip</a:t>
            </a:r>
            <a:r>
              <a:rPr lang="zh-CN" altLang="en-US" sz="2000" dirty="0" smtClean="0">
                <a:solidFill>
                  <a:prstClr val="black"/>
                </a:solidFill>
                <a:latin typeface="楷体" panose="02010609060101010101" charset="-122"/>
                <a:ea typeface="楷体" panose="02010609060101010101" charset="-122"/>
              </a:rPr>
              <a:t>：</a:t>
            </a:r>
            <a:r>
              <a:rPr lang="zh-CN" altLang="en-US" sz="2000" dirty="0">
                <a:solidFill>
                  <a:prstClr val="black"/>
                </a:solidFill>
                <a:latin typeface="楷体" panose="02010609060101010101" charset="-122"/>
                <a:ea typeface="楷体" panose="02010609060101010101" charset="-122"/>
              </a:rPr>
              <a:t>在</a:t>
            </a:r>
            <a:r>
              <a:rPr lang="en-US" altLang="zh-CN" sz="2000" dirty="0" err="1">
                <a:solidFill>
                  <a:prstClr val="black"/>
                </a:solidFill>
                <a:latin typeface="楷体" panose="02010609060101010101" charset="-122"/>
                <a:ea typeface="楷体" panose="02010609060101010101" charset="-122"/>
              </a:rPr>
              <a:t>ModelSim</a:t>
            </a:r>
            <a:r>
              <a:rPr lang="zh-CN" altLang="en-US" sz="2000" dirty="0">
                <a:solidFill>
                  <a:prstClr val="black"/>
                </a:solidFill>
                <a:latin typeface="楷体" panose="02010609060101010101" charset="-122"/>
                <a:ea typeface="楷体" panose="02010609060101010101" charset="-122"/>
              </a:rPr>
              <a:t>中先调试通过</a:t>
            </a:r>
            <a:r>
              <a:rPr lang="zh-CN" altLang="en-US" sz="2000" dirty="0" smtClean="0">
                <a:solidFill>
                  <a:prstClr val="black"/>
                </a:solidFill>
                <a:latin typeface="楷体" panose="02010609060101010101" charset="-122"/>
                <a:ea typeface="楷体" panose="02010609060101010101" charset="-122"/>
              </a:rPr>
              <a:t>（运行</a:t>
            </a:r>
            <a:r>
              <a:rPr lang="zh-CN" altLang="en-US" sz="2000" dirty="0">
                <a:solidFill>
                  <a:prstClr val="black"/>
                </a:solidFill>
                <a:latin typeface="楷体" panose="02010609060101010101" charset="-122"/>
                <a:ea typeface="楷体" panose="02010609060101010101" charset="-122"/>
              </a:rPr>
              <a:t>不</a:t>
            </a:r>
            <a:r>
              <a:rPr lang="zh-CN" altLang="en-US" sz="2000" dirty="0" smtClean="0">
                <a:solidFill>
                  <a:prstClr val="black"/>
                </a:solidFill>
                <a:latin typeface="楷体" panose="02010609060101010101" charset="-122"/>
                <a:ea typeface="楷体" panose="02010609060101010101" charset="-122"/>
              </a:rPr>
              <a:t>包含</a:t>
            </a:r>
            <a:r>
              <a:rPr lang="en-US" altLang="zh-CN" sz="2000" dirty="0" smtClean="0">
                <a:solidFill>
                  <a:prstClr val="black"/>
                </a:solidFill>
                <a:latin typeface="楷体" panose="02010609060101010101" charset="-122"/>
                <a:ea typeface="楷体" panose="02010609060101010101" charset="-122"/>
              </a:rPr>
              <a:t>7</a:t>
            </a:r>
            <a:r>
              <a:rPr lang="zh-CN" altLang="en-US" sz="2000" dirty="0" smtClean="0">
                <a:solidFill>
                  <a:prstClr val="black"/>
                </a:solidFill>
                <a:latin typeface="楷体" panose="02010609060101010101" charset="-122"/>
                <a:ea typeface="楷体" panose="02010609060101010101" charset="-122"/>
              </a:rPr>
              <a:t>段数码管显示的部分</a:t>
            </a:r>
            <a:r>
              <a:rPr lang="en-US" altLang="zh-CN" sz="2000" dirty="0" smtClean="0">
                <a:solidFill>
                  <a:prstClr val="black"/>
                </a:solidFill>
                <a:latin typeface="楷体" panose="02010609060101010101" charset="-122"/>
                <a:ea typeface="楷体" panose="02010609060101010101" charset="-122"/>
              </a:rPr>
              <a:t>studentnosorting_cut.asm</a:t>
            </a:r>
            <a:r>
              <a:rPr lang="zh-CN" altLang="en-US" sz="2000" dirty="0" smtClean="0">
                <a:solidFill>
                  <a:prstClr val="black"/>
                </a:solidFill>
                <a:latin typeface="楷体" panose="02010609060101010101" charset="-122"/>
                <a:ea typeface="楷体" panose="02010609060101010101" charset="-122"/>
              </a:rPr>
              <a:t>）</a:t>
            </a:r>
            <a:endParaRPr lang="en-US" altLang="zh-CN" sz="2000" dirty="0">
              <a:solidFill>
                <a:prstClr val="black"/>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smtClean="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solidFill>
                  <a:srgbClr val="FF0000"/>
                </a:solidFill>
              </a:rPr>
              <a:t>一些提醒</a:t>
            </a:r>
            <a:endParaRPr lang="en-US" altLang="zh-CN" b="1" dirty="0" smtClean="0">
              <a:solidFill>
                <a:srgbClr val="FF0000"/>
              </a:solidFill>
            </a:endParaRPr>
          </a:p>
          <a:p>
            <a:r>
              <a:rPr lang="zh-CN" altLang="en-US" b="1" dirty="0"/>
              <a:t>高版本</a:t>
            </a:r>
            <a:r>
              <a:rPr lang="en-US" altLang="zh-CN" b="1" dirty="0" err="1"/>
              <a:t>Vivado</a:t>
            </a:r>
            <a:r>
              <a:rPr lang="zh-CN" altLang="en-US" b="1" dirty="0"/>
              <a:t>打开低版本工程后的更新方</a:t>
            </a:r>
            <a:r>
              <a:rPr lang="zh-CN" altLang="en-US" b="1" dirty="0" smtClean="0"/>
              <a:t>法</a:t>
            </a:r>
            <a:endParaRPr lang="en-US" altLang="zh-CN" b="1"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一些提醒</a:t>
            </a:r>
            <a:endParaRPr lang="zh-CN" altLang="en-US" dirty="0"/>
          </a:p>
        </p:txBody>
      </p:sp>
      <p:sp>
        <p:nvSpPr>
          <p:cNvPr id="3" name="内容占位符 2"/>
          <p:cNvSpPr>
            <a:spLocks noGrp="1"/>
          </p:cNvSpPr>
          <p:nvPr>
            <p:ph idx="1"/>
          </p:nvPr>
        </p:nvSpPr>
        <p:spPr>
          <a:xfrm>
            <a:off x="237506" y="1296537"/>
            <a:ext cx="11758876" cy="5308979"/>
          </a:xfrm>
        </p:spPr>
        <p:txBody>
          <a:bodyPr>
            <a:noAutofit/>
          </a:bodyPr>
          <a:lstStyle/>
          <a:p>
            <a:pPr>
              <a:lnSpc>
                <a:spcPct val="100000"/>
              </a:lnSpc>
              <a:buClr>
                <a:srgbClr val="0404EC"/>
              </a:buClr>
            </a:pPr>
            <a:r>
              <a:rPr lang="zh-CN" altLang="en-US" sz="1600" dirty="0"/>
              <a:t>看</a:t>
            </a:r>
            <a:r>
              <a:rPr lang="zh-CN" altLang="en-US" sz="1600" dirty="0" smtClean="0"/>
              <a:t>懂提供的示例代码再添加指令。</a:t>
            </a:r>
            <a:endParaRPr lang="en-US" altLang="zh-CN" sz="1600" dirty="0" smtClean="0"/>
          </a:p>
          <a:p>
            <a:pPr>
              <a:lnSpc>
                <a:spcPct val="100000"/>
              </a:lnSpc>
              <a:buClr>
                <a:srgbClr val="0404EC"/>
              </a:buClr>
            </a:pPr>
            <a:r>
              <a:rPr lang="zh-CN" altLang="en-US" sz="1600" dirty="0"/>
              <a:t>逐条添加指令，测试通过后再添加新指令，切记在实验初期不可一次添加太多指令，否则调试比较困难。</a:t>
            </a:r>
            <a:endParaRPr lang="en-US" altLang="zh-CN" sz="1600" dirty="0"/>
          </a:p>
          <a:p>
            <a:pPr>
              <a:lnSpc>
                <a:spcPct val="100000"/>
              </a:lnSpc>
              <a:buClr>
                <a:srgbClr val="0404EC"/>
              </a:buClr>
            </a:pPr>
            <a:r>
              <a:rPr lang="zh-CN" altLang="en-US" sz="1600" dirty="0"/>
              <a:t>如果对新增指令实现错误，也会影响之前已经正确实现的指令。</a:t>
            </a:r>
            <a:endParaRPr lang="en-US" altLang="zh-CN" sz="1600" dirty="0"/>
          </a:p>
          <a:p>
            <a:pPr>
              <a:lnSpc>
                <a:spcPct val="100000"/>
              </a:lnSpc>
              <a:buClr>
                <a:srgbClr val="0404EC"/>
              </a:buClr>
            </a:pPr>
            <a:r>
              <a:rPr lang="zh-CN" altLang="en-US" sz="1600" dirty="0"/>
              <a:t>除了打印出一些信号量调试，一定要学会利用波形图调试，对异常输出的来源“穷追到底”。</a:t>
            </a:r>
            <a:endParaRPr lang="en-US" altLang="zh-CN" sz="1600" dirty="0"/>
          </a:p>
          <a:p>
            <a:pPr>
              <a:lnSpc>
                <a:spcPct val="100000"/>
              </a:lnSpc>
              <a:buClr>
                <a:srgbClr val="0404EC"/>
              </a:buClr>
            </a:pPr>
            <a:r>
              <a:rPr lang="en-US" altLang="zh-CN" sz="1600" dirty="0"/>
              <a:t>FPGA</a:t>
            </a:r>
            <a:r>
              <a:rPr lang="zh-CN" altLang="en-US" sz="1600" dirty="0"/>
              <a:t>调试比仿真困难，在</a:t>
            </a:r>
            <a:r>
              <a:rPr lang="en-US" altLang="zh-CN" sz="1600" dirty="0" err="1"/>
              <a:t>ModelSim</a:t>
            </a:r>
            <a:r>
              <a:rPr lang="zh-CN" altLang="en-US" sz="1600" dirty="0"/>
              <a:t>中充分测试后再下载到开发板。</a:t>
            </a:r>
            <a:endParaRPr lang="en-US" altLang="zh-CN" sz="1600" dirty="0"/>
          </a:p>
          <a:p>
            <a:pPr>
              <a:lnSpc>
                <a:spcPct val="100000"/>
              </a:lnSpc>
              <a:buClr>
                <a:srgbClr val="0404EC"/>
              </a:buClr>
            </a:pPr>
            <a:r>
              <a:rPr lang="zh-CN" altLang="en-US" sz="1600" dirty="0"/>
              <a:t>多周期提供了示例，但不进行详细的课堂讲解，大家需为多周期</a:t>
            </a:r>
            <a:r>
              <a:rPr lang="en-US" altLang="zh-CN" sz="1600" dirty="0"/>
              <a:t>CPU</a:t>
            </a:r>
            <a:r>
              <a:rPr lang="zh-CN" altLang="en-US" sz="1600" dirty="0"/>
              <a:t>设计分配充裕的时间</a:t>
            </a:r>
            <a:endParaRPr lang="en-US" altLang="zh-CN" sz="1600" dirty="0"/>
          </a:p>
          <a:p>
            <a:pPr lvl="1">
              <a:lnSpc>
                <a:spcPct val="100000"/>
              </a:lnSpc>
            </a:pPr>
            <a:r>
              <a:rPr lang="zh-CN" altLang="en-US" sz="1400" dirty="0" smtClean="0"/>
              <a:t>单周期</a:t>
            </a:r>
            <a:r>
              <a:rPr lang="en-US" altLang="zh-CN" sz="1400" dirty="0" smtClean="0"/>
              <a:t>CPU</a:t>
            </a:r>
            <a:r>
              <a:rPr lang="zh-CN" altLang="en-US" sz="1400" dirty="0" smtClean="0"/>
              <a:t>应在</a:t>
            </a:r>
            <a:r>
              <a:rPr lang="en-US" altLang="zh-CN" sz="1400" dirty="0" smtClean="0"/>
              <a:t>2-3</a:t>
            </a:r>
            <a:r>
              <a:rPr lang="zh-CN" altLang="en-US" sz="1400" dirty="0" smtClean="0"/>
              <a:t>次课完成</a:t>
            </a:r>
            <a:endParaRPr lang="en-US" altLang="zh-CN" sz="1400" dirty="0" smtClean="0"/>
          </a:p>
          <a:p>
            <a:pPr>
              <a:lnSpc>
                <a:spcPct val="100000"/>
              </a:lnSpc>
              <a:buClr>
                <a:srgbClr val="0404EC"/>
              </a:buClr>
            </a:pPr>
            <a:r>
              <a:rPr lang="zh-CN" altLang="en-US" sz="1600" dirty="0"/>
              <a:t>学会通过源文件建立新工程，当出现莫名问题时，重建工程经常是最快的解决方法；不要直接在</a:t>
            </a:r>
            <a:r>
              <a:rPr lang="en-US" altLang="zh-CN" sz="1600" dirty="0"/>
              <a:t>demo</a:t>
            </a:r>
            <a:r>
              <a:rPr lang="zh-CN" altLang="en-US" sz="1600" dirty="0"/>
              <a:t>工程上修改。</a:t>
            </a:r>
            <a:endParaRPr lang="en-US" altLang="zh-CN" sz="1600" dirty="0"/>
          </a:p>
          <a:p>
            <a:pPr>
              <a:lnSpc>
                <a:spcPct val="100000"/>
              </a:lnSpc>
              <a:buClr>
                <a:srgbClr val="0404EC"/>
              </a:buClr>
            </a:pPr>
            <a:r>
              <a:rPr lang="zh-CN" altLang="en-US" sz="1600" dirty="0"/>
              <a:t>工程结构清晰，不要使用中文路径名或工程名。</a:t>
            </a:r>
            <a:endParaRPr lang="en-US" altLang="zh-CN" sz="1600" dirty="0"/>
          </a:p>
          <a:p>
            <a:pPr>
              <a:lnSpc>
                <a:spcPct val="100000"/>
              </a:lnSpc>
              <a:buClr>
                <a:srgbClr val="0404EC"/>
              </a:buClr>
            </a:pPr>
            <a:r>
              <a:rPr lang="zh-CN" altLang="en-US" sz="1600" dirty="0"/>
              <a:t>为工程存放建立专门的工作区，不要把工程相关的文件散落在系统目录里，也不要直接放在桌面上。</a:t>
            </a:r>
            <a:endParaRPr lang="en-US" altLang="zh-CN" sz="1600" dirty="0"/>
          </a:p>
          <a:p>
            <a:pPr>
              <a:lnSpc>
                <a:spcPct val="100000"/>
              </a:lnSpc>
              <a:buClr>
                <a:srgbClr val="0404EC"/>
              </a:buClr>
            </a:pPr>
            <a:r>
              <a:rPr lang="zh-CN" altLang="en-US" sz="1600" dirty="0"/>
              <a:t>规范使用</a:t>
            </a:r>
            <a:r>
              <a:rPr lang="en-US" altLang="zh-CN" sz="1600" dirty="0"/>
              <a:t>FPGA</a:t>
            </a:r>
            <a:r>
              <a:rPr lang="zh-CN" altLang="en-US" sz="1600" dirty="0"/>
              <a:t>开发版，若损坏需赔偿（</a:t>
            </a:r>
            <a:r>
              <a:rPr lang="en-US" altLang="zh-CN" sz="1600" dirty="0"/>
              <a:t>2000+</a:t>
            </a:r>
            <a:r>
              <a:rPr lang="zh-CN" altLang="en-US" sz="1600" dirty="0"/>
              <a:t>元）</a:t>
            </a:r>
            <a:endParaRPr lang="en-US" altLang="zh-CN" sz="1600" dirty="0"/>
          </a:p>
          <a:p>
            <a:pPr lvl="1">
              <a:lnSpc>
                <a:spcPct val="100000"/>
              </a:lnSpc>
              <a:buClr>
                <a:srgbClr val="0404EC"/>
              </a:buClr>
              <a:buFont typeface="Wingdings" panose="05000000000000000000" pitchFamily="2" charset="2"/>
              <a:buChar char="ü"/>
            </a:pPr>
            <a:r>
              <a:rPr lang="zh-CN" altLang="en-US" sz="1400" b="1" dirty="0">
                <a:solidFill>
                  <a:srgbClr val="FF0000"/>
                </a:solidFill>
              </a:rPr>
              <a:t>打</a:t>
            </a:r>
            <a:r>
              <a:rPr lang="zh-CN" altLang="en-US" sz="1400" b="1" dirty="0" smtClean="0">
                <a:solidFill>
                  <a:srgbClr val="FF0000"/>
                </a:solidFill>
              </a:rPr>
              <a:t>开开发板，先连</a:t>
            </a:r>
            <a:r>
              <a:rPr lang="en-US" altLang="zh-CN" sz="1400" b="1" dirty="0" smtClean="0">
                <a:solidFill>
                  <a:srgbClr val="FF0000"/>
                </a:solidFill>
              </a:rPr>
              <a:t>USB</a:t>
            </a:r>
            <a:r>
              <a:rPr lang="zh-CN" altLang="en-US" sz="1400" b="1" dirty="0" smtClean="0">
                <a:solidFill>
                  <a:srgbClr val="FF0000"/>
                </a:solidFill>
              </a:rPr>
              <a:t>线再打开开关；关闭开发板，关闭开关（</a:t>
            </a:r>
            <a:r>
              <a:rPr lang="zh-CN" altLang="en-US" sz="1400" b="1" dirty="0">
                <a:solidFill>
                  <a:srgbClr val="FF0000"/>
                </a:solidFill>
              </a:rPr>
              <a:t>再拔下</a:t>
            </a:r>
            <a:r>
              <a:rPr lang="en-US" altLang="zh-CN" sz="1400" b="1" dirty="0">
                <a:solidFill>
                  <a:srgbClr val="FF0000"/>
                </a:solidFill>
              </a:rPr>
              <a:t>USB </a:t>
            </a:r>
            <a:r>
              <a:rPr lang="zh-CN" altLang="en-US" sz="1400" b="1" dirty="0">
                <a:solidFill>
                  <a:srgbClr val="FF0000"/>
                </a:solidFill>
              </a:rPr>
              <a:t>线</a:t>
            </a:r>
            <a:r>
              <a:rPr lang="zh-CN" altLang="en-US" sz="1400" b="1" dirty="0" smtClean="0">
                <a:solidFill>
                  <a:srgbClr val="FF0000"/>
                </a:solidFill>
              </a:rPr>
              <a:t>），切不可先拔线，再关开关。</a:t>
            </a:r>
            <a:endParaRPr lang="en-US" altLang="zh-CN" sz="1400" b="1" dirty="0" smtClean="0">
              <a:solidFill>
                <a:srgbClr val="FF0000"/>
              </a:solidFill>
            </a:endParaRPr>
          </a:p>
          <a:p>
            <a:pPr lvl="1">
              <a:lnSpc>
                <a:spcPct val="100000"/>
              </a:lnSpc>
              <a:buClr>
                <a:srgbClr val="0404EC"/>
              </a:buClr>
              <a:buFont typeface="Wingdings" panose="05000000000000000000" pitchFamily="2" charset="2"/>
              <a:buChar char="ü"/>
            </a:pPr>
            <a:r>
              <a:rPr lang="zh-CN" altLang="en-US" sz="1400" b="1" dirty="0">
                <a:solidFill>
                  <a:srgbClr val="FF0000"/>
                </a:solidFill>
              </a:rPr>
              <a:t>看</a:t>
            </a:r>
            <a:r>
              <a:rPr lang="zh-CN" altLang="en-US" sz="1400" b="1" dirty="0" smtClean="0">
                <a:solidFill>
                  <a:srgbClr val="FF0000"/>
                </a:solidFill>
              </a:rPr>
              <a:t>清</a:t>
            </a:r>
            <a:r>
              <a:rPr lang="zh-CN" altLang="en-US" sz="1400" b="1" dirty="0">
                <a:solidFill>
                  <a:srgbClr val="FF0000"/>
                </a:solidFill>
              </a:rPr>
              <a:t>开发</a:t>
            </a:r>
            <a:r>
              <a:rPr lang="zh-CN" altLang="en-US" sz="1400" b="1" dirty="0" smtClean="0">
                <a:solidFill>
                  <a:srgbClr val="FF0000"/>
                </a:solidFill>
              </a:rPr>
              <a:t>板</a:t>
            </a:r>
            <a:r>
              <a:rPr lang="en-US" altLang="zh-CN" sz="1400" b="1" dirty="0" smtClean="0">
                <a:solidFill>
                  <a:srgbClr val="FF0000"/>
                </a:solidFill>
              </a:rPr>
              <a:t>USB</a:t>
            </a:r>
            <a:r>
              <a:rPr lang="zh-CN" altLang="en-US" sz="1400" b="1" dirty="0" smtClean="0">
                <a:solidFill>
                  <a:srgbClr val="FF0000"/>
                </a:solidFill>
              </a:rPr>
              <a:t>线接口的方向，如果方向不对会损坏开发板。</a:t>
            </a:r>
            <a:endParaRPr lang="en-US" altLang="zh-CN" sz="1400" b="1" dirty="0" smtClean="0">
              <a:solidFill>
                <a:srgbClr val="FF0000"/>
              </a:solidFill>
            </a:endParaRPr>
          </a:p>
          <a:p>
            <a:pPr>
              <a:lnSpc>
                <a:spcPct val="100000"/>
              </a:lnSpc>
              <a:buClr>
                <a:srgbClr val="0404EC"/>
              </a:buClr>
              <a:buFont typeface="Arial" panose="020B0604020202020204" pitchFamily="34" charset="0"/>
              <a:buChar char="•"/>
            </a:pPr>
            <a:r>
              <a:rPr lang="zh-CN" altLang="en-US" sz="1600" dirty="0" smtClean="0"/>
              <a:t>开发板上</a:t>
            </a:r>
            <a:r>
              <a:rPr lang="zh-CN" altLang="en-US" sz="1600" dirty="0" smtClean="0">
                <a:solidFill>
                  <a:srgbClr val="FF0000"/>
                </a:solidFill>
              </a:rPr>
              <a:t>复位信号</a:t>
            </a:r>
            <a:r>
              <a:rPr lang="en-US" altLang="zh-CN" sz="1600" dirty="0" err="1" smtClean="0">
                <a:solidFill>
                  <a:srgbClr val="FF0000"/>
                </a:solidFill>
              </a:rPr>
              <a:t>rstn</a:t>
            </a:r>
            <a:r>
              <a:rPr lang="zh-CN" altLang="en-US" sz="1600" dirty="0" smtClean="0">
                <a:solidFill>
                  <a:srgbClr val="FF0000"/>
                </a:solidFill>
              </a:rPr>
              <a:t>是低电平有效</a:t>
            </a:r>
            <a:r>
              <a:rPr lang="zh-CN" altLang="en-US" sz="1600" dirty="0" smtClean="0"/>
              <a:t>，如果代码实现中使用的是</a:t>
            </a:r>
            <a:r>
              <a:rPr lang="zh-CN" altLang="en-US" sz="1600" dirty="0"/>
              <a:t>高电</a:t>
            </a:r>
            <a:r>
              <a:rPr lang="zh-CN" altLang="en-US" sz="1600" dirty="0" smtClean="0"/>
              <a:t>平有效的</a:t>
            </a:r>
            <a:r>
              <a:rPr lang="en-US" altLang="zh-CN" sz="1600" dirty="0" err="1" smtClean="0"/>
              <a:t>rst</a:t>
            </a:r>
            <a:r>
              <a:rPr lang="zh-CN" altLang="en-US" sz="1600" dirty="0"/>
              <a:t>复</a:t>
            </a:r>
            <a:r>
              <a:rPr lang="zh-CN" altLang="en-US" sz="1600" dirty="0" smtClean="0"/>
              <a:t>位信号，可以用</a:t>
            </a:r>
            <a:r>
              <a:rPr lang="en-US" altLang="zh-CN" sz="1600" dirty="0" smtClean="0"/>
              <a:t>assign </a:t>
            </a:r>
            <a:r>
              <a:rPr lang="en-US" altLang="zh-CN" sz="1600" dirty="0" err="1" smtClean="0"/>
              <a:t>rst</a:t>
            </a:r>
            <a:r>
              <a:rPr lang="en-US" altLang="zh-CN" sz="1600" dirty="0" smtClean="0"/>
              <a:t>=~</a:t>
            </a:r>
            <a:r>
              <a:rPr lang="en-US" altLang="zh-CN" sz="1600" dirty="0" err="1" smtClean="0"/>
              <a:t>rstn</a:t>
            </a:r>
            <a:r>
              <a:rPr lang="en-US" altLang="zh-CN" sz="1600" dirty="0" smtClean="0"/>
              <a:t>; </a:t>
            </a:r>
            <a:r>
              <a:rPr lang="zh-CN" altLang="en-US" sz="1600" dirty="0" smtClean="0"/>
              <a:t>产生</a:t>
            </a:r>
            <a:endParaRPr lang="en-US" altLang="zh-CN" sz="1600" dirty="0"/>
          </a:p>
          <a:p>
            <a:pPr>
              <a:lnSpc>
                <a:spcPct val="100000"/>
              </a:lnSpc>
              <a:buClr>
                <a:srgbClr val="0404EC"/>
              </a:buClr>
            </a:pPr>
            <a:r>
              <a:rPr lang="zh-CN" altLang="en-US" sz="1600" dirty="0"/>
              <a:t>需记录下实验中遇到的问题是怎么解决的，并体现在实验报告中。</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a:t>
            </a:r>
            <a:r>
              <a:rPr lang="zh-CN" altLang="en-US" dirty="0" smtClean="0"/>
              <a:t>周期 </a:t>
            </a:r>
            <a:r>
              <a:rPr lang="en-US" altLang="zh-CN" dirty="0" smtClean="0"/>
              <a:t>CPU </a:t>
            </a:r>
            <a:r>
              <a:rPr lang="zh-CN" altLang="en-US" dirty="0" smtClean="0"/>
              <a:t>工程只使用一个存储器</a:t>
            </a:r>
            <a:endParaRPr lang="zh-CN" altLang="en-US" dirty="0"/>
          </a:p>
        </p:txBody>
      </p:sp>
      <p:sp>
        <p:nvSpPr>
          <p:cNvPr id="3" name="内容占位符 2"/>
          <p:cNvSpPr>
            <a:spLocks noGrp="1"/>
          </p:cNvSpPr>
          <p:nvPr>
            <p:ph idx="1"/>
          </p:nvPr>
        </p:nvSpPr>
        <p:spPr>
          <a:xfrm>
            <a:off x="6933831" y="1667637"/>
            <a:ext cx="4256315" cy="4579483"/>
          </a:xfrm>
        </p:spPr>
        <p:txBody>
          <a:bodyPr/>
          <a:lstStyle/>
          <a:p>
            <a:r>
              <a:rPr lang="zh-CN" altLang="en-US" dirty="0" smtClean="0"/>
              <a:t>对于</a:t>
            </a:r>
            <a:r>
              <a:rPr lang="en-US" altLang="zh-CN" dirty="0" smtClean="0"/>
              <a:t>FPGA</a:t>
            </a:r>
            <a:r>
              <a:rPr lang="zh-CN" altLang="en-US" dirty="0" smtClean="0"/>
              <a:t>来说，同样利用</a:t>
            </a:r>
            <a:r>
              <a:rPr lang="en-US" altLang="zh-CN" dirty="0" smtClean="0"/>
              <a:t>IP</a:t>
            </a:r>
            <a:r>
              <a:rPr lang="zh-CN" altLang="en-US" dirty="0" smtClean="0"/>
              <a:t>核生成一个数据存储器，选择</a:t>
            </a:r>
            <a:r>
              <a:rPr lang="en-US" altLang="zh-CN" dirty="0" smtClean="0">
                <a:solidFill>
                  <a:srgbClr val="FF0000"/>
                </a:solidFill>
              </a:rPr>
              <a:t>single port RAM</a:t>
            </a:r>
          </a:p>
          <a:p>
            <a:pPr marL="0" indent="0">
              <a:buNone/>
            </a:pPr>
            <a:endParaRPr lang="zh-CN"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1" y="1370145"/>
            <a:ext cx="6709559" cy="517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075" y="163250"/>
            <a:ext cx="10515600" cy="1325563"/>
          </a:xfrm>
        </p:spPr>
        <p:txBody>
          <a:bodyPr/>
          <a:lstStyle/>
          <a:p>
            <a:r>
              <a:rPr lang="zh-CN" altLang="en-US" dirty="0"/>
              <a:t>资</a:t>
            </a:r>
            <a:r>
              <a:rPr lang="zh-CN" altLang="en-US" dirty="0" smtClean="0"/>
              <a:t>料说明（</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190004" y="1318162"/>
            <a:ext cx="12001995" cy="5492338"/>
          </a:xfrm>
        </p:spPr>
        <p:txBody>
          <a:bodyPr>
            <a:noAutofit/>
          </a:bodyPr>
          <a:lstStyle/>
          <a:p>
            <a:pPr marL="0" indent="0">
              <a:lnSpc>
                <a:spcPct val="80000"/>
              </a:lnSpc>
              <a:buNone/>
            </a:pPr>
            <a:r>
              <a:rPr lang="en-US" altLang="zh-CN" sz="1500" b="1" dirty="0">
                <a:solidFill>
                  <a:srgbClr val="FF0000"/>
                </a:solidFill>
              </a:rPr>
              <a:t>\Testing Code </a:t>
            </a:r>
            <a:r>
              <a:rPr lang="zh-CN" altLang="en-US" sz="1500" b="1" dirty="0">
                <a:solidFill>
                  <a:srgbClr val="FF0000"/>
                </a:solidFill>
              </a:rPr>
              <a:t>包含如下测试代</a:t>
            </a:r>
            <a:r>
              <a:rPr lang="zh-CN" altLang="en-US" sz="1500" b="1" dirty="0" smtClean="0">
                <a:solidFill>
                  <a:srgbClr val="FF0000"/>
                </a:solidFill>
              </a:rPr>
              <a:t>码</a:t>
            </a:r>
            <a:endParaRPr lang="zh-CN" altLang="en-US" sz="1500" b="1" dirty="0">
              <a:solidFill>
                <a:srgbClr val="FF0000"/>
              </a:solidFill>
            </a:endParaRPr>
          </a:p>
          <a:p>
            <a:pPr>
              <a:lnSpc>
                <a:spcPct val="80000"/>
              </a:lnSpc>
            </a:pPr>
            <a:r>
              <a:rPr lang="zh-CN" altLang="en-US" sz="1500" b="1" dirty="0"/>
              <a:t>用于测试 </a:t>
            </a:r>
            <a:r>
              <a:rPr lang="en-US" altLang="zh-CN" sz="1500" b="1" dirty="0"/>
              <a:t>add/sub/and/or/</a:t>
            </a:r>
            <a:r>
              <a:rPr lang="en-US" altLang="zh-CN" sz="1500" b="1" dirty="0" err="1"/>
              <a:t>slt</a:t>
            </a:r>
            <a:r>
              <a:rPr lang="en-US" altLang="zh-CN" sz="1500" b="1" dirty="0"/>
              <a:t>/</a:t>
            </a:r>
            <a:r>
              <a:rPr lang="en-US" altLang="zh-CN" sz="1500" b="1" dirty="0" err="1"/>
              <a:t>sltu</a:t>
            </a:r>
            <a:r>
              <a:rPr lang="en-US" altLang="zh-CN" sz="1500" b="1" dirty="0"/>
              <a:t>/</a:t>
            </a:r>
            <a:r>
              <a:rPr lang="en-US" altLang="zh-CN" sz="1500" b="1" dirty="0" err="1"/>
              <a:t>addu</a:t>
            </a:r>
            <a:r>
              <a:rPr lang="en-US" altLang="zh-CN" sz="1500" b="1" dirty="0"/>
              <a:t>/</a:t>
            </a:r>
            <a:r>
              <a:rPr lang="en-US" altLang="zh-CN" sz="1500" b="1" dirty="0" err="1"/>
              <a:t>subu</a:t>
            </a:r>
            <a:r>
              <a:rPr lang="en-US" altLang="zh-CN" sz="1500" b="1" dirty="0"/>
              <a:t>/</a:t>
            </a:r>
            <a:r>
              <a:rPr lang="en-US" altLang="zh-CN" sz="1500" b="1" dirty="0" err="1"/>
              <a:t>addi</a:t>
            </a:r>
            <a:r>
              <a:rPr lang="en-US" altLang="zh-CN" sz="1500" b="1" dirty="0"/>
              <a:t>/</a:t>
            </a:r>
            <a:r>
              <a:rPr lang="en-US" altLang="zh-CN" sz="1500" b="1" dirty="0" err="1"/>
              <a:t>ori</a:t>
            </a:r>
            <a:r>
              <a:rPr lang="en-US" altLang="zh-CN" sz="1500" b="1" dirty="0"/>
              <a:t>/</a:t>
            </a:r>
            <a:r>
              <a:rPr lang="en-US" altLang="zh-CN" sz="1500" b="1" dirty="0" err="1"/>
              <a:t>lw</a:t>
            </a:r>
            <a:r>
              <a:rPr lang="en-US" altLang="zh-CN" sz="1500" b="1" dirty="0"/>
              <a:t>/</a:t>
            </a:r>
            <a:r>
              <a:rPr lang="en-US" altLang="zh-CN" sz="1500" b="1" dirty="0" err="1"/>
              <a:t>sw</a:t>
            </a:r>
            <a:r>
              <a:rPr lang="en-US" altLang="zh-CN" sz="1500" b="1" dirty="0"/>
              <a:t>/</a:t>
            </a:r>
            <a:r>
              <a:rPr lang="en-US" altLang="zh-CN" sz="1500" b="1" dirty="0" err="1"/>
              <a:t>beq</a:t>
            </a:r>
            <a:r>
              <a:rPr lang="en-US" altLang="zh-CN" sz="1500" b="1" dirty="0"/>
              <a:t>/j 14</a:t>
            </a:r>
            <a:r>
              <a:rPr lang="zh-CN" altLang="en-US" sz="1500" b="1" dirty="0"/>
              <a:t>条指令的仿真代码（无七段数码管显示部分代码）</a:t>
            </a:r>
          </a:p>
          <a:p>
            <a:pPr marL="0" indent="0">
              <a:lnSpc>
                <a:spcPct val="80000"/>
              </a:lnSpc>
              <a:buNone/>
            </a:pPr>
            <a:r>
              <a:rPr lang="en-US" altLang="zh-CN" sz="1500" dirty="0" smtClean="0"/>
              <a:t>mipstestloop_sim.asm  mipstestloop_sim.dat</a:t>
            </a:r>
            <a:endParaRPr lang="en-US" altLang="zh-CN" sz="1500" dirty="0"/>
          </a:p>
          <a:p>
            <a:pPr>
              <a:lnSpc>
                <a:spcPct val="80000"/>
              </a:lnSpc>
            </a:pPr>
            <a:r>
              <a:rPr lang="zh-CN" altLang="en-US" sz="1500" b="1" dirty="0" smtClean="0"/>
              <a:t>用</a:t>
            </a:r>
            <a:r>
              <a:rPr lang="zh-CN" altLang="en-US" sz="1500" b="1" dirty="0"/>
              <a:t>于测试 </a:t>
            </a:r>
            <a:r>
              <a:rPr lang="en-US" altLang="zh-CN" sz="1500" b="1" dirty="0"/>
              <a:t>add/sub/and/or/</a:t>
            </a:r>
            <a:r>
              <a:rPr lang="en-US" altLang="zh-CN" sz="1500" b="1" dirty="0" err="1"/>
              <a:t>slt</a:t>
            </a:r>
            <a:r>
              <a:rPr lang="en-US" altLang="zh-CN" sz="1500" b="1" dirty="0"/>
              <a:t>/</a:t>
            </a:r>
            <a:r>
              <a:rPr lang="en-US" altLang="zh-CN" sz="1500" b="1" dirty="0" err="1"/>
              <a:t>sltu</a:t>
            </a:r>
            <a:r>
              <a:rPr lang="en-US" altLang="zh-CN" sz="1500" b="1" dirty="0"/>
              <a:t>/</a:t>
            </a:r>
            <a:r>
              <a:rPr lang="en-US" altLang="zh-CN" sz="1500" b="1" dirty="0" err="1"/>
              <a:t>addu</a:t>
            </a:r>
            <a:r>
              <a:rPr lang="en-US" altLang="zh-CN" sz="1500" b="1" dirty="0"/>
              <a:t>/</a:t>
            </a:r>
            <a:r>
              <a:rPr lang="en-US" altLang="zh-CN" sz="1500" b="1" dirty="0" err="1"/>
              <a:t>subu</a:t>
            </a:r>
            <a:r>
              <a:rPr lang="en-US" altLang="zh-CN" sz="1500" b="1" dirty="0"/>
              <a:t>/</a:t>
            </a:r>
            <a:r>
              <a:rPr lang="en-US" altLang="zh-CN" sz="1500" b="1" dirty="0" err="1"/>
              <a:t>addi</a:t>
            </a:r>
            <a:r>
              <a:rPr lang="en-US" altLang="zh-CN" sz="1500" b="1" dirty="0"/>
              <a:t>/</a:t>
            </a:r>
            <a:r>
              <a:rPr lang="en-US" altLang="zh-CN" sz="1500" b="1" dirty="0" err="1"/>
              <a:t>ori</a:t>
            </a:r>
            <a:r>
              <a:rPr lang="en-US" altLang="zh-CN" sz="1500" b="1" dirty="0"/>
              <a:t>/</a:t>
            </a:r>
            <a:r>
              <a:rPr lang="en-US" altLang="zh-CN" sz="1500" b="1" dirty="0" err="1"/>
              <a:t>lw</a:t>
            </a:r>
            <a:r>
              <a:rPr lang="en-US" altLang="zh-CN" sz="1500" b="1" dirty="0"/>
              <a:t>/</a:t>
            </a:r>
            <a:r>
              <a:rPr lang="en-US" altLang="zh-CN" sz="1500" b="1" dirty="0" err="1"/>
              <a:t>sw</a:t>
            </a:r>
            <a:r>
              <a:rPr lang="en-US" altLang="zh-CN" sz="1500" b="1" dirty="0"/>
              <a:t>/</a:t>
            </a:r>
            <a:r>
              <a:rPr lang="en-US" altLang="zh-CN" sz="1500" b="1" dirty="0" err="1"/>
              <a:t>beq</a:t>
            </a:r>
            <a:r>
              <a:rPr lang="en-US" altLang="zh-CN" sz="1500" b="1" dirty="0"/>
              <a:t>/j/ 14</a:t>
            </a:r>
            <a:r>
              <a:rPr lang="zh-CN" altLang="en-US" sz="1500" b="1" dirty="0"/>
              <a:t>条指令的</a:t>
            </a:r>
            <a:r>
              <a:rPr lang="en-US" altLang="zh-CN" sz="1500" b="1" dirty="0"/>
              <a:t>FPGA</a:t>
            </a:r>
            <a:r>
              <a:rPr lang="zh-CN" altLang="en-US" sz="1500" b="1" dirty="0"/>
              <a:t>代码（有七段数码管显示部分代码）</a:t>
            </a:r>
          </a:p>
          <a:p>
            <a:pPr marL="0" indent="0">
              <a:lnSpc>
                <a:spcPct val="80000"/>
              </a:lnSpc>
              <a:buNone/>
            </a:pPr>
            <a:r>
              <a:rPr lang="en-US" altLang="zh-CN" sz="1500" dirty="0" smtClean="0"/>
              <a:t>mipstestloop_fpga.asm </a:t>
            </a:r>
            <a:r>
              <a:rPr lang="en-US" altLang="zh-CN" sz="1500" dirty="0" err="1" smtClean="0"/>
              <a:t>mipstestloop_fpga.coe</a:t>
            </a:r>
            <a:endParaRPr lang="en-US" altLang="zh-CN" sz="1500" dirty="0"/>
          </a:p>
          <a:p>
            <a:pPr>
              <a:lnSpc>
                <a:spcPct val="80000"/>
              </a:lnSpc>
            </a:pPr>
            <a:r>
              <a:rPr lang="zh-CN" altLang="en-US" sz="1500" b="1" dirty="0" smtClean="0"/>
              <a:t>用</a:t>
            </a:r>
            <a:r>
              <a:rPr lang="zh-CN" altLang="en-US" sz="1500" b="1" dirty="0"/>
              <a:t>于测试 </a:t>
            </a:r>
            <a:r>
              <a:rPr lang="en-US" altLang="zh-CN" sz="1500" b="1" dirty="0"/>
              <a:t>add/sub/and/or/</a:t>
            </a:r>
            <a:r>
              <a:rPr lang="en-US" altLang="zh-CN" sz="1500" b="1" dirty="0" err="1"/>
              <a:t>slt</a:t>
            </a:r>
            <a:r>
              <a:rPr lang="en-US" altLang="zh-CN" sz="1500" b="1" dirty="0"/>
              <a:t>/</a:t>
            </a:r>
            <a:r>
              <a:rPr lang="en-US" altLang="zh-CN" sz="1500" b="1" dirty="0" err="1"/>
              <a:t>sltu</a:t>
            </a:r>
            <a:r>
              <a:rPr lang="en-US" altLang="zh-CN" sz="1500" b="1" dirty="0"/>
              <a:t>/</a:t>
            </a:r>
            <a:r>
              <a:rPr lang="en-US" altLang="zh-CN" sz="1500" b="1" dirty="0" err="1"/>
              <a:t>addu</a:t>
            </a:r>
            <a:r>
              <a:rPr lang="en-US" altLang="zh-CN" sz="1500" b="1" dirty="0"/>
              <a:t>/</a:t>
            </a:r>
            <a:r>
              <a:rPr lang="en-US" altLang="zh-CN" sz="1500" b="1" dirty="0" err="1"/>
              <a:t>subu</a:t>
            </a:r>
            <a:r>
              <a:rPr lang="en-US" altLang="zh-CN" sz="1500" b="1" dirty="0"/>
              <a:t>/</a:t>
            </a:r>
            <a:r>
              <a:rPr lang="en-US" altLang="zh-CN" sz="1500" b="1" dirty="0" err="1"/>
              <a:t>addi</a:t>
            </a:r>
            <a:r>
              <a:rPr lang="en-US" altLang="zh-CN" sz="1500" b="1" dirty="0"/>
              <a:t>/</a:t>
            </a:r>
            <a:r>
              <a:rPr lang="en-US" altLang="zh-CN" sz="1500" b="1" dirty="0" err="1"/>
              <a:t>ori</a:t>
            </a:r>
            <a:r>
              <a:rPr lang="en-US" altLang="zh-CN" sz="1500" b="1" dirty="0"/>
              <a:t>/</a:t>
            </a:r>
            <a:r>
              <a:rPr lang="en-US" altLang="zh-CN" sz="1500" b="1" dirty="0" err="1"/>
              <a:t>lw</a:t>
            </a:r>
            <a:r>
              <a:rPr lang="en-US" altLang="zh-CN" sz="1500" b="1" dirty="0"/>
              <a:t>/</a:t>
            </a:r>
            <a:r>
              <a:rPr lang="en-US" altLang="zh-CN" sz="1500" b="1" dirty="0" err="1"/>
              <a:t>sw</a:t>
            </a:r>
            <a:r>
              <a:rPr lang="en-US" altLang="zh-CN" sz="1500" b="1" dirty="0"/>
              <a:t>/</a:t>
            </a:r>
            <a:r>
              <a:rPr lang="en-US" altLang="zh-CN" sz="1500" b="1" dirty="0" err="1"/>
              <a:t>beq</a:t>
            </a:r>
            <a:r>
              <a:rPr lang="en-US" altLang="zh-CN" sz="1500" b="1" dirty="0"/>
              <a:t>/j/</a:t>
            </a:r>
            <a:r>
              <a:rPr lang="en-US" altLang="zh-CN" sz="1500" b="1" dirty="0" err="1"/>
              <a:t>jal</a:t>
            </a:r>
            <a:r>
              <a:rPr lang="en-US" altLang="zh-CN" sz="1500" b="1" dirty="0"/>
              <a:t> 15</a:t>
            </a:r>
            <a:r>
              <a:rPr lang="zh-CN" altLang="en-US" sz="1500" b="1" dirty="0"/>
              <a:t>条指令的仿真代码（无七段数码管显示部分代码）</a:t>
            </a:r>
          </a:p>
          <a:p>
            <a:pPr marL="0" indent="0">
              <a:lnSpc>
                <a:spcPct val="80000"/>
              </a:lnSpc>
              <a:buNone/>
            </a:pPr>
            <a:r>
              <a:rPr lang="en-US" altLang="zh-CN" sz="1500" dirty="0" smtClean="0"/>
              <a:t>mipstestloopjal_sim.asm mipstestloopjal_sim.dat</a:t>
            </a:r>
            <a:endParaRPr lang="en-US" altLang="zh-CN" sz="1500" dirty="0"/>
          </a:p>
          <a:p>
            <a:pPr>
              <a:lnSpc>
                <a:spcPct val="80000"/>
              </a:lnSpc>
            </a:pPr>
            <a:r>
              <a:rPr lang="zh-CN" altLang="en-US" sz="1500" b="1" dirty="0" smtClean="0"/>
              <a:t>用</a:t>
            </a:r>
            <a:r>
              <a:rPr lang="zh-CN" altLang="en-US" sz="1500" b="1" dirty="0"/>
              <a:t>于测试 </a:t>
            </a:r>
            <a:r>
              <a:rPr lang="en-US" altLang="zh-CN" sz="1500" b="1" dirty="0"/>
              <a:t>add/sub/and/or/</a:t>
            </a:r>
            <a:r>
              <a:rPr lang="en-US" altLang="zh-CN" sz="1500" b="1" dirty="0" err="1"/>
              <a:t>slt</a:t>
            </a:r>
            <a:r>
              <a:rPr lang="en-US" altLang="zh-CN" sz="1500" b="1" dirty="0"/>
              <a:t>/</a:t>
            </a:r>
            <a:r>
              <a:rPr lang="en-US" altLang="zh-CN" sz="1500" b="1" dirty="0" err="1"/>
              <a:t>sltu</a:t>
            </a:r>
            <a:r>
              <a:rPr lang="en-US" altLang="zh-CN" sz="1500" b="1" dirty="0"/>
              <a:t>/</a:t>
            </a:r>
            <a:r>
              <a:rPr lang="en-US" altLang="zh-CN" sz="1500" b="1" dirty="0" err="1"/>
              <a:t>addu</a:t>
            </a:r>
            <a:r>
              <a:rPr lang="en-US" altLang="zh-CN" sz="1500" b="1" dirty="0"/>
              <a:t>/</a:t>
            </a:r>
            <a:r>
              <a:rPr lang="en-US" altLang="zh-CN" sz="1500" b="1" dirty="0" err="1"/>
              <a:t>subu</a:t>
            </a:r>
            <a:r>
              <a:rPr lang="en-US" altLang="zh-CN" sz="1500" b="1" dirty="0"/>
              <a:t>/</a:t>
            </a:r>
            <a:r>
              <a:rPr lang="en-US" altLang="zh-CN" sz="1500" b="1" dirty="0" err="1"/>
              <a:t>addi</a:t>
            </a:r>
            <a:r>
              <a:rPr lang="en-US" altLang="zh-CN" sz="1500" b="1" dirty="0"/>
              <a:t>/</a:t>
            </a:r>
            <a:r>
              <a:rPr lang="en-US" altLang="zh-CN" sz="1500" b="1" dirty="0" err="1"/>
              <a:t>ori</a:t>
            </a:r>
            <a:r>
              <a:rPr lang="en-US" altLang="zh-CN" sz="1500" b="1" dirty="0"/>
              <a:t>/</a:t>
            </a:r>
            <a:r>
              <a:rPr lang="en-US" altLang="zh-CN" sz="1500" b="1" dirty="0" err="1"/>
              <a:t>lw</a:t>
            </a:r>
            <a:r>
              <a:rPr lang="en-US" altLang="zh-CN" sz="1500" b="1" dirty="0"/>
              <a:t>/</a:t>
            </a:r>
            <a:r>
              <a:rPr lang="en-US" altLang="zh-CN" sz="1500" b="1" dirty="0" err="1"/>
              <a:t>sw</a:t>
            </a:r>
            <a:r>
              <a:rPr lang="en-US" altLang="zh-CN" sz="1500" b="1" dirty="0"/>
              <a:t>/</a:t>
            </a:r>
            <a:r>
              <a:rPr lang="en-US" altLang="zh-CN" sz="1500" b="1" dirty="0" err="1"/>
              <a:t>beq</a:t>
            </a:r>
            <a:r>
              <a:rPr lang="en-US" altLang="zh-CN" sz="1500" b="1" dirty="0"/>
              <a:t>/j/</a:t>
            </a:r>
            <a:r>
              <a:rPr lang="en-US" altLang="zh-CN" sz="1500" b="1" dirty="0" err="1"/>
              <a:t>jal</a:t>
            </a:r>
            <a:r>
              <a:rPr lang="en-US" altLang="zh-CN" sz="1500" b="1" dirty="0"/>
              <a:t> 15</a:t>
            </a:r>
            <a:r>
              <a:rPr lang="zh-CN" altLang="en-US" sz="1500" b="1" dirty="0"/>
              <a:t>条指令的</a:t>
            </a:r>
            <a:r>
              <a:rPr lang="en-US" altLang="zh-CN" sz="1500" b="1" dirty="0"/>
              <a:t>FPGA</a:t>
            </a:r>
            <a:r>
              <a:rPr lang="zh-CN" altLang="en-US" sz="1500" b="1" dirty="0"/>
              <a:t>代码（有七段数码管显示部分代码）</a:t>
            </a:r>
          </a:p>
          <a:p>
            <a:pPr marL="0" indent="0">
              <a:lnSpc>
                <a:spcPct val="80000"/>
              </a:lnSpc>
              <a:buNone/>
            </a:pPr>
            <a:r>
              <a:rPr lang="en-US" altLang="zh-CN" sz="1500" dirty="0" smtClean="0"/>
              <a:t>mipstestloopjal_fpga.asm </a:t>
            </a:r>
            <a:r>
              <a:rPr lang="en-US" altLang="zh-CN" sz="1500" dirty="0" err="1" smtClean="0"/>
              <a:t>mipstestloopjal_fpga.coe</a:t>
            </a:r>
            <a:endParaRPr lang="en-US" altLang="zh-CN" sz="1500" dirty="0"/>
          </a:p>
          <a:p>
            <a:pPr>
              <a:lnSpc>
                <a:spcPct val="80000"/>
              </a:lnSpc>
            </a:pPr>
            <a:r>
              <a:rPr lang="zh-CN" altLang="en-US" sz="1500" b="1" dirty="0" smtClean="0"/>
              <a:t>包</a:t>
            </a:r>
            <a:r>
              <a:rPr lang="zh-CN" altLang="en-US" sz="1500" b="1" dirty="0"/>
              <a:t>含 </a:t>
            </a:r>
            <a:r>
              <a:rPr lang="en-US" altLang="zh-CN" sz="1500" b="1" dirty="0"/>
              <a:t>add/sub/and/or/</a:t>
            </a:r>
            <a:r>
              <a:rPr lang="en-US" altLang="zh-CN" sz="1500" b="1" dirty="0" err="1"/>
              <a:t>slt</a:t>
            </a:r>
            <a:r>
              <a:rPr lang="en-US" altLang="zh-CN" sz="1500" b="1" dirty="0"/>
              <a:t>/</a:t>
            </a:r>
            <a:r>
              <a:rPr lang="en-US" altLang="zh-CN" sz="1500" b="1" dirty="0" err="1"/>
              <a:t>addi</a:t>
            </a:r>
            <a:r>
              <a:rPr lang="en-US" altLang="zh-CN" sz="1500" b="1" dirty="0"/>
              <a:t>/</a:t>
            </a:r>
            <a:r>
              <a:rPr lang="en-US" altLang="zh-CN" sz="1500" b="1" dirty="0" err="1"/>
              <a:t>lw</a:t>
            </a:r>
            <a:r>
              <a:rPr lang="en-US" altLang="zh-CN" sz="1500" b="1" dirty="0"/>
              <a:t>/</a:t>
            </a:r>
            <a:r>
              <a:rPr lang="en-US" altLang="zh-CN" sz="1500" b="1" dirty="0" err="1"/>
              <a:t>sw</a:t>
            </a:r>
            <a:r>
              <a:rPr lang="en-US" altLang="zh-CN" sz="1500" b="1" dirty="0"/>
              <a:t>/</a:t>
            </a:r>
            <a:r>
              <a:rPr lang="en-US" altLang="zh-CN" sz="1500" b="1" dirty="0" err="1"/>
              <a:t>beq</a:t>
            </a:r>
            <a:r>
              <a:rPr lang="en-US" altLang="zh-CN" sz="1500" b="1" dirty="0"/>
              <a:t>/j/</a:t>
            </a:r>
            <a:r>
              <a:rPr lang="en-US" altLang="zh-CN" sz="1500" b="1" dirty="0" err="1"/>
              <a:t>sll</a:t>
            </a:r>
            <a:r>
              <a:rPr lang="en-US" altLang="zh-CN" sz="1500" b="1" dirty="0"/>
              <a:t>/</a:t>
            </a:r>
            <a:r>
              <a:rPr lang="en-US" altLang="zh-CN" sz="1500" b="1" dirty="0" err="1"/>
              <a:t>lui</a:t>
            </a:r>
            <a:r>
              <a:rPr lang="en-US" altLang="zh-CN" sz="1500" b="1" dirty="0"/>
              <a:t>/</a:t>
            </a:r>
            <a:r>
              <a:rPr lang="en-US" altLang="zh-CN" sz="1500" b="1" dirty="0" err="1"/>
              <a:t>slti</a:t>
            </a:r>
            <a:r>
              <a:rPr lang="en-US" altLang="zh-CN" sz="1500" b="1" dirty="0"/>
              <a:t>/</a:t>
            </a:r>
            <a:r>
              <a:rPr lang="en-US" altLang="zh-CN" sz="1500" b="1" dirty="0" err="1"/>
              <a:t>bne</a:t>
            </a:r>
            <a:r>
              <a:rPr lang="en-US" altLang="zh-CN" sz="1500" b="1" dirty="0"/>
              <a:t>/</a:t>
            </a:r>
            <a:r>
              <a:rPr lang="en-US" altLang="zh-CN" sz="1500" b="1" dirty="0" err="1"/>
              <a:t>jal</a:t>
            </a:r>
            <a:r>
              <a:rPr lang="en-US" altLang="zh-CN" sz="1500" b="1" dirty="0"/>
              <a:t>/</a:t>
            </a:r>
            <a:r>
              <a:rPr lang="en-US" altLang="zh-CN" sz="1500" b="1" dirty="0" err="1"/>
              <a:t>ori</a:t>
            </a:r>
            <a:r>
              <a:rPr lang="en-US" altLang="zh-CN" sz="1500" b="1" dirty="0"/>
              <a:t>/</a:t>
            </a:r>
            <a:r>
              <a:rPr lang="en-US" altLang="zh-CN" sz="1500" b="1" dirty="0" err="1"/>
              <a:t>addu</a:t>
            </a:r>
            <a:r>
              <a:rPr lang="en-US" altLang="zh-CN" sz="1500" b="1" dirty="0"/>
              <a:t>/</a:t>
            </a:r>
            <a:r>
              <a:rPr lang="en-US" altLang="zh-CN" sz="1500" b="1" dirty="0" err="1"/>
              <a:t>subu</a:t>
            </a:r>
            <a:r>
              <a:rPr lang="en-US" altLang="zh-CN" sz="1500" b="1" dirty="0"/>
              <a:t>/</a:t>
            </a:r>
            <a:r>
              <a:rPr lang="en-US" altLang="zh-CN" sz="1500" b="1" dirty="0" err="1"/>
              <a:t>jr</a:t>
            </a:r>
            <a:r>
              <a:rPr lang="en-US" altLang="zh-CN" sz="1500" b="1" dirty="0"/>
              <a:t>/</a:t>
            </a:r>
            <a:r>
              <a:rPr lang="en-US" altLang="zh-CN" sz="1500" b="1" dirty="0" err="1"/>
              <a:t>andi</a:t>
            </a:r>
            <a:r>
              <a:rPr lang="en-US" altLang="zh-CN" sz="1500" b="1" dirty="0"/>
              <a:t>/</a:t>
            </a:r>
            <a:r>
              <a:rPr lang="en-US" altLang="zh-CN" sz="1500" b="1" dirty="0" err="1"/>
              <a:t>srl</a:t>
            </a:r>
            <a:r>
              <a:rPr lang="en-US" altLang="zh-CN" sz="1500" b="1" dirty="0"/>
              <a:t>/</a:t>
            </a:r>
            <a:r>
              <a:rPr lang="en-US" altLang="zh-CN" sz="1500" b="1" dirty="0" err="1"/>
              <a:t>jalr</a:t>
            </a:r>
            <a:r>
              <a:rPr lang="en-US" altLang="zh-CN" sz="1500" b="1" dirty="0"/>
              <a:t> </a:t>
            </a:r>
            <a:r>
              <a:rPr lang="zh-CN" altLang="en-US" sz="1500" b="1" dirty="0"/>
              <a:t>指令的仿真测试代码</a:t>
            </a:r>
          </a:p>
          <a:p>
            <a:pPr marL="0" indent="0">
              <a:lnSpc>
                <a:spcPct val="80000"/>
              </a:lnSpc>
              <a:buNone/>
            </a:pPr>
            <a:r>
              <a:rPr lang="en-US" altLang="zh-CN" sz="1500" dirty="0" smtClean="0"/>
              <a:t>mipstest_extloop.asm mipstest_extloop.dat</a:t>
            </a:r>
            <a:endParaRPr lang="en-US" altLang="zh-CN" sz="1500" dirty="0"/>
          </a:p>
          <a:p>
            <a:pPr>
              <a:lnSpc>
                <a:spcPct val="80000"/>
              </a:lnSpc>
            </a:pPr>
            <a:r>
              <a:rPr lang="zh-CN" altLang="en-US" sz="1500" b="1" dirty="0" smtClean="0"/>
              <a:t>包</a:t>
            </a:r>
            <a:r>
              <a:rPr lang="zh-CN" altLang="en-US" sz="1500" b="1" dirty="0"/>
              <a:t>含 </a:t>
            </a:r>
            <a:r>
              <a:rPr lang="en-US" altLang="zh-CN" sz="1500" b="1" dirty="0" err="1"/>
              <a:t>lui</a:t>
            </a:r>
            <a:r>
              <a:rPr lang="en-US" altLang="zh-CN" sz="1500" b="1" dirty="0"/>
              <a:t>/</a:t>
            </a:r>
            <a:r>
              <a:rPr lang="en-US" altLang="zh-CN" sz="1500" b="1" dirty="0" err="1"/>
              <a:t>ori</a:t>
            </a:r>
            <a:r>
              <a:rPr lang="en-US" altLang="zh-CN" sz="1500" b="1" dirty="0"/>
              <a:t>/</a:t>
            </a:r>
            <a:r>
              <a:rPr lang="en-US" altLang="zh-CN" sz="1500" b="1" dirty="0" err="1"/>
              <a:t>subu</a:t>
            </a:r>
            <a:r>
              <a:rPr lang="en-US" altLang="zh-CN" sz="1500" b="1" dirty="0"/>
              <a:t>/</a:t>
            </a:r>
            <a:r>
              <a:rPr lang="en-US" altLang="zh-CN" sz="1500" b="1" dirty="0" err="1"/>
              <a:t>addu</a:t>
            </a:r>
            <a:r>
              <a:rPr lang="en-US" altLang="zh-CN" sz="1500" b="1" dirty="0"/>
              <a:t>/add/sub/nor/or/and/</a:t>
            </a:r>
            <a:r>
              <a:rPr lang="en-US" altLang="zh-CN" sz="1500" b="1" dirty="0" err="1"/>
              <a:t>slt</a:t>
            </a:r>
            <a:r>
              <a:rPr lang="en-US" altLang="zh-CN" sz="1500" b="1" dirty="0"/>
              <a:t>/</a:t>
            </a:r>
            <a:r>
              <a:rPr lang="en-US" altLang="zh-CN" sz="1500" b="1" dirty="0" err="1"/>
              <a:t>stlu</a:t>
            </a:r>
            <a:r>
              <a:rPr lang="en-US" altLang="zh-CN" sz="1500" b="1" dirty="0"/>
              <a:t>/</a:t>
            </a:r>
            <a:r>
              <a:rPr lang="en-US" altLang="zh-CN" sz="1500" b="1" dirty="0" err="1"/>
              <a:t>addi</a:t>
            </a:r>
            <a:r>
              <a:rPr lang="en-US" altLang="zh-CN" sz="1500" b="1" dirty="0"/>
              <a:t>/</a:t>
            </a:r>
            <a:r>
              <a:rPr lang="en-US" altLang="zh-CN" sz="1500" b="1" dirty="0" err="1"/>
              <a:t>sll</a:t>
            </a:r>
            <a:r>
              <a:rPr lang="en-US" altLang="zh-CN" sz="1500" b="1" dirty="0"/>
              <a:t>/</a:t>
            </a:r>
            <a:r>
              <a:rPr lang="en-US" altLang="zh-CN" sz="1500" b="1" dirty="0" err="1"/>
              <a:t>srl</a:t>
            </a:r>
            <a:r>
              <a:rPr lang="en-US" altLang="zh-CN" sz="1500" b="1" dirty="0"/>
              <a:t>/</a:t>
            </a:r>
            <a:r>
              <a:rPr lang="en-US" altLang="zh-CN" sz="1500" b="1" dirty="0" err="1"/>
              <a:t>sra</a:t>
            </a:r>
            <a:r>
              <a:rPr lang="en-US" altLang="zh-CN" sz="1500" b="1" dirty="0"/>
              <a:t>/</a:t>
            </a:r>
            <a:r>
              <a:rPr lang="en-US" altLang="zh-CN" sz="1500" b="1" dirty="0" err="1"/>
              <a:t>sllv</a:t>
            </a:r>
            <a:r>
              <a:rPr lang="en-US" altLang="zh-CN" sz="1500" b="1" dirty="0"/>
              <a:t>/</a:t>
            </a:r>
            <a:r>
              <a:rPr lang="en-US" altLang="zh-CN" sz="1500" b="1" dirty="0" err="1"/>
              <a:t>srlv</a:t>
            </a:r>
            <a:r>
              <a:rPr lang="en-US" altLang="zh-CN" sz="1500" b="1" dirty="0"/>
              <a:t>/</a:t>
            </a:r>
            <a:r>
              <a:rPr lang="en-US" altLang="zh-CN" sz="1500" b="1" dirty="0" err="1"/>
              <a:t>srav</a:t>
            </a:r>
            <a:r>
              <a:rPr lang="en-US" altLang="zh-CN" sz="1500" b="1" dirty="0"/>
              <a:t>/</a:t>
            </a:r>
            <a:r>
              <a:rPr lang="en-US" altLang="zh-CN" sz="1500" b="1" dirty="0" err="1"/>
              <a:t>sw</a:t>
            </a:r>
            <a:r>
              <a:rPr lang="en-US" altLang="zh-CN" sz="1500" b="1" dirty="0"/>
              <a:t>/</a:t>
            </a:r>
            <a:r>
              <a:rPr lang="en-US" altLang="zh-CN" sz="1500" b="1" dirty="0" err="1"/>
              <a:t>sh</a:t>
            </a:r>
            <a:r>
              <a:rPr lang="en-US" altLang="zh-CN" sz="1500" b="1" dirty="0"/>
              <a:t>/</a:t>
            </a:r>
            <a:r>
              <a:rPr lang="en-US" altLang="zh-CN" sz="1500" b="1" dirty="0" err="1"/>
              <a:t>sb</a:t>
            </a:r>
            <a:r>
              <a:rPr lang="en-US" altLang="zh-CN" sz="1500" b="1" dirty="0"/>
              <a:t>/</a:t>
            </a:r>
            <a:r>
              <a:rPr lang="en-US" altLang="zh-CN" sz="1500" b="1" dirty="0" err="1"/>
              <a:t>lw</a:t>
            </a:r>
            <a:r>
              <a:rPr lang="en-US" altLang="zh-CN" sz="1500" b="1" dirty="0"/>
              <a:t>/</a:t>
            </a:r>
            <a:r>
              <a:rPr lang="en-US" altLang="zh-CN" sz="1500" b="1" dirty="0" err="1"/>
              <a:t>lh</a:t>
            </a:r>
            <a:r>
              <a:rPr lang="en-US" altLang="zh-CN" sz="1500" b="1" dirty="0"/>
              <a:t>/</a:t>
            </a:r>
            <a:r>
              <a:rPr lang="en-US" altLang="zh-CN" sz="1500" b="1" dirty="0" err="1"/>
              <a:t>lhu</a:t>
            </a:r>
            <a:r>
              <a:rPr lang="en-US" altLang="zh-CN" sz="1500" b="1" dirty="0"/>
              <a:t>/</a:t>
            </a:r>
            <a:r>
              <a:rPr lang="en-US" altLang="zh-CN" sz="1500" b="1" dirty="0" err="1"/>
              <a:t>lb</a:t>
            </a:r>
            <a:r>
              <a:rPr lang="en-US" altLang="zh-CN" sz="1500" b="1" dirty="0"/>
              <a:t>/</a:t>
            </a:r>
            <a:r>
              <a:rPr lang="en-US" altLang="zh-CN" sz="1500" b="1" dirty="0" err="1"/>
              <a:t>lbu</a:t>
            </a:r>
            <a:r>
              <a:rPr lang="en-US" altLang="zh-CN" sz="1500" b="1" dirty="0"/>
              <a:t> </a:t>
            </a:r>
            <a:r>
              <a:rPr lang="zh-CN" altLang="en-US" sz="1500" b="1" dirty="0"/>
              <a:t>指令的仿真测试代码</a:t>
            </a:r>
          </a:p>
          <a:p>
            <a:pPr marL="0" indent="0">
              <a:lnSpc>
                <a:spcPct val="80000"/>
              </a:lnSpc>
              <a:buNone/>
            </a:pPr>
            <a:r>
              <a:rPr lang="en-US" altLang="zh-CN" sz="1500" dirty="0" smtClean="0"/>
              <a:t>extendedtest.asm extendedtest.dat</a:t>
            </a:r>
            <a:endParaRPr lang="en-US" altLang="zh-CN" sz="1500" dirty="0"/>
          </a:p>
          <a:p>
            <a:pPr>
              <a:lnSpc>
                <a:spcPct val="80000"/>
              </a:lnSpc>
            </a:pPr>
            <a:r>
              <a:rPr lang="zh-CN" altLang="en-US" sz="1500" b="1" dirty="0"/>
              <a:t>学号排序，用于 </a:t>
            </a:r>
            <a:r>
              <a:rPr lang="en-US" altLang="zh-CN" sz="1500" b="1" dirty="0" err="1"/>
              <a:t>Modelsim</a:t>
            </a:r>
            <a:r>
              <a:rPr lang="en-US" altLang="zh-CN" sz="1500" b="1" dirty="0"/>
              <a:t> </a:t>
            </a:r>
            <a:r>
              <a:rPr lang="zh-CN" altLang="en-US" sz="1500" b="1" dirty="0"/>
              <a:t>仿真（无七段数码管显示部分代码）</a:t>
            </a:r>
          </a:p>
          <a:p>
            <a:pPr marL="0" indent="0">
              <a:lnSpc>
                <a:spcPct val="80000"/>
              </a:lnSpc>
              <a:buNone/>
            </a:pPr>
            <a:r>
              <a:rPr lang="en-US" altLang="zh-CN" sz="1500" dirty="0" smtClean="0"/>
              <a:t>studentnosorting_cut.asm studentnosorting_cut.dat</a:t>
            </a:r>
            <a:endParaRPr lang="en-US" altLang="zh-CN" sz="1500" dirty="0"/>
          </a:p>
          <a:p>
            <a:pPr>
              <a:lnSpc>
                <a:spcPct val="80000"/>
              </a:lnSpc>
            </a:pPr>
            <a:r>
              <a:rPr lang="zh-CN" altLang="en-US" sz="1500" b="1" dirty="0"/>
              <a:t>学号排序，用于 </a:t>
            </a:r>
            <a:r>
              <a:rPr lang="en-US" altLang="zh-CN" sz="1500" b="1" dirty="0"/>
              <a:t>FPGA</a:t>
            </a:r>
            <a:r>
              <a:rPr lang="zh-CN" altLang="en-US" sz="1500" b="1" dirty="0"/>
              <a:t>，有七段数码管显示部分代码</a:t>
            </a:r>
          </a:p>
          <a:p>
            <a:pPr marL="0" indent="0">
              <a:lnSpc>
                <a:spcPct val="80000"/>
              </a:lnSpc>
              <a:buNone/>
            </a:pPr>
            <a:r>
              <a:rPr lang="en-US" altLang="zh-CN" sz="1500" dirty="0" smtClean="0"/>
              <a:t>studentnosorting.asm </a:t>
            </a:r>
            <a:r>
              <a:rPr lang="en-US" altLang="zh-CN" sz="1500" dirty="0" err="1" smtClean="0"/>
              <a:t>studentnosorting.coe</a:t>
            </a:r>
            <a:endParaRPr lang="zh-CN" altLang="en-US" sz="15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smtClean="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solidFill>
                  <a:srgbClr val="FF0000"/>
                </a:solidFill>
              </a:rPr>
              <a:t>高版本</a:t>
            </a:r>
            <a:r>
              <a:rPr lang="en-US" altLang="zh-CN" b="1" dirty="0" err="1">
                <a:solidFill>
                  <a:srgbClr val="FF0000"/>
                </a:solidFill>
              </a:rPr>
              <a:t>Vivado</a:t>
            </a:r>
            <a:r>
              <a:rPr lang="zh-CN" altLang="en-US" b="1" dirty="0">
                <a:solidFill>
                  <a:srgbClr val="FF0000"/>
                </a:solidFill>
              </a:rPr>
              <a:t>打开低版本工程后的更新方</a:t>
            </a:r>
            <a:r>
              <a:rPr lang="zh-CN" altLang="en-US" b="1" dirty="0" smtClean="0">
                <a:solidFill>
                  <a:srgbClr val="FF0000"/>
                </a:solidFill>
              </a:rPr>
              <a:t>法</a:t>
            </a:r>
            <a:endParaRPr lang="en-US" altLang="zh-CN" b="1" dirty="0">
              <a:solidFill>
                <a:srgbClr val="FF000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800" dirty="0"/>
              <a:t>高版本</a:t>
            </a:r>
            <a:r>
              <a:rPr lang="en-US" altLang="zh-CN" sz="3800" dirty="0" err="1"/>
              <a:t>Vivado</a:t>
            </a:r>
            <a:r>
              <a:rPr lang="zh-CN" altLang="en-US" sz="3800" dirty="0"/>
              <a:t>打开低版本工程后的更新方</a:t>
            </a:r>
            <a:r>
              <a:rPr lang="zh-CN" altLang="en-US" sz="3800" dirty="0" smtClean="0"/>
              <a:t>法</a:t>
            </a:r>
            <a:endParaRPr lang="zh-CN" altLang="en-US" sz="3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96" y="1339246"/>
            <a:ext cx="6270687" cy="542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a:spLocks noGrp="1"/>
          </p:cNvSpPr>
          <p:nvPr>
            <p:ph idx="1"/>
          </p:nvPr>
        </p:nvSpPr>
        <p:spPr>
          <a:xfrm>
            <a:off x="7108887" y="1896312"/>
            <a:ext cx="4636327" cy="1761288"/>
          </a:xfrm>
        </p:spPr>
        <p:txBody>
          <a:bodyPr>
            <a:normAutofit fontScale="92500"/>
          </a:bodyPr>
          <a:lstStyle/>
          <a:p>
            <a:r>
              <a:rPr lang="zh-CN" altLang="en-US" sz="2000" dirty="0"/>
              <a:t>提</a:t>
            </a:r>
            <a:r>
              <a:rPr lang="zh-CN" altLang="en-US" sz="2000" dirty="0" smtClean="0"/>
              <a:t>示</a:t>
            </a:r>
            <a:r>
              <a:rPr lang="en-US" altLang="zh-CN" sz="2000" dirty="0" smtClean="0"/>
              <a:t>Older Project Version</a:t>
            </a:r>
            <a:r>
              <a:rPr lang="zh-CN" altLang="en-US" sz="2000" dirty="0" smtClean="0"/>
              <a:t>，选择自动更新至当前版本，点击</a:t>
            </a:r>
            <a:r>
              <a:rPr lang="en-US" altLang="zh-CN" sz="2000" dirty="0" smtClean="0"/>
              <a:t>OK</a:t>
            </a:r>
            <a:r>
              <a:rPr lang="zh-CN" altLang="en-US" sz="2000" dirty="0" smtClean="0"/>
              <a:t>至下一步。</a:t>
            </a:r>
            <a:endParaRPr lang="en-US" altLang="zh-CN" sz="2000" dirty="0" smtClean="0"/>
          </a:p>
          <a:p>
            <a:endParaRPr lang="en-US" altLang="zh-CN" sz="2000" dirty="0"/>
          </a:p>
          <a:p>
            <a:r>
              <a:rPr lang="zh-CN" altLang="en-US" sz="2000" dirty="0" smtClean="0">
                <a:solidFill>
                  <a:srgbClr val="FF0000"/>
                </a:solidFill>
              </a:rPr>
              <a:t>注意：高版本</a:t>
            </a:r>
            <a:r>
              <a:rPr lang="en-US" altLang="zh-CN" sz="2000" dirty="0" err="1" smtClean="0">
                <a:solidFill>
                  <a:srgbClr val="FF0000"/>
                </a:solidFill>
              </a:rPr>
              <a:t>Vivado</a:t>
            </a:r>
            <a:r>
              <a:rPr lang="zh-CN" altLang="en-US" sz="2000" dirty="0" smtClean="0">
                <a:solidFill>
                  <a:srgbClr val="FF0000"/>
                </a:solidFill>
              </a:rPr>
              <a:t>更新后的工程在低版本</a:t>
            </a:r>
            <a:r>
              <a:rPr lang="en-US" altLang="zh-CN" sz="2000" dirty="0" err="1" smtClean="0">
                <a:solidFill>
                  <a:srgbClr val="FF0000"/>
                </a:solidFill>
              </a:rPr>
              <a:t>Vivado</a:t>
            </a:r>
            <a:r>
              <a:rPr lang="zh-CN" altLang="en-US" sz="2000" dirty="0" smtClean="0">
                <a:solidFill>
                  <a:srgbClr val="FF0000"/>
                </a:solidFill>
              </a:rPr>
              <a:t>上可能打不开或功能受限。</a:t>
            </a:r>
            <a:endParaRPr lang="en-US" altLang="zh-CN" sz="2000" dirty="0" smtClean="0">
              <a:solidFill>
                <a:srgbClr val="FF0000"/>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dirty="0" smtClean="0"/>
              <a:t>工程更新</a:t>
            </a:r>
            <a:endParaRPr lang="zh-CN" altLang="en-US" dirty="0"/>
          </a:p>
        </p:txBody>
      </p:sp>
      <p:pic>
        <p:nvPicPr>
          <p:cNvPr id="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898" y="1346304"/>
            <a:ext cx="3182194" cy="293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522514" y="4387045"/>
            <a:ext cx="2624448" cy="933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800" dirty="0" smtClean="0"/>
              <a:t>提示</a:t>
            </a:r>
            <a:r>
              <a:rPr lang="en-US" altLang="zh-CN" sz="1800" dirty="0" smtClean="0"/>
              <a:t>Project Updated</a:t>
            </a:r>
            <a:r>
              <a:rPr lang="zh-CN" altLang="en-US" sz="1800" dirty="0" smtClean="0"/>
              <a:t>，选择报告</a:t>
            </a:r>
            <a:r>
              <a:rPr lang="en-US" altLang="zh-CN" sz="1800" dirty="0" smtClean="0"/>
              <a:t>IP</a:t>
            </a:r>
            <a:r>
              <a:rPr lang="zh-CN" altLang="en-US" sz="1800" dirty="0" smtClean="0"/>
              <a:t>状态</a:t>
            </a:r>
            <a:endParaRPr lang="en-US" altLang="zh-CN" sz="18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092" y="0"/>
            <a:ext cx="8732797" cy="218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p:nvPr/>
        </p:nvSpPr>
        <p:spPr>
          <a:xfrm>
            <a:off x="3554206" y="2330522"/>
            <a:ext cx="2842635" cy="387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800" dirty="0" smtClean="0"/>
              <a:t>更新被选择的</a:t>
            </a:r>
            <a:r>
              <a:rPr lang="en-US" altLang="zh-CN" sz="1800" dirty="0" smtClean="0"/>
              <a:t>IP</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206" y="2814863"/>
            <a:ext cx="55245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9078706" y="4643663"/>
            <a:ext cx="2842635" cy="387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800" dirty="0"/>
              <a:t>不使</a:t>
            </a:r>
            <a:r>
              <a:rPr lang="zh-CN" altLang="en-US" sz="1800" dirty="0" smtClean="0"/>
              <a:t>用</a:t>
            </a:r>
            <a:r>
              <a:rPr lang="en-US" altLang="zh-CN" sz="1800" dirty="0" smtClean="0"/>
              <a:t>Core Container</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a:t>
            </a:r>
            <a:r>
              <a:rPr lang="zh-CN" altLang="en-US" dirty="0" smtClean="0"/>
              <a:t>新</a:t>
            </a:r>
            <a:r>
              <a:rPr lang="en-US" altLang="zh-CN" dirty="0" smtClean="0"/>
              <a:t>IP</a:t>
            </a:r>
            <a:r>
              <a:rPr lang="zh-CN" altLang="en-US" dirty="0" smtClean="0"/>
              <a:t>核（</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29" y="1246600"/>
            <a:ext cx="52673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450788" y="5011387"/>
            <a:ext cx="5203165" cy="1555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确认</a:t>
            </a:r>
            <a:r>
              <a:rPr lang="en-US" altLang="zh-CN" sz="2000" dirty="0" smtClean="0"/>
              <a:t>Critical Messages</a:t>
            </a:r>
          </a:p>
          <a:p>
            <a:pPr>
              <a:lnSpc>
                <a:spcPct val="110000"/>
              </a:lnSpc>
            </a:pPr>
            <a:r>
              <a:rPr lang="zh-CN" altLang="en-US" sz="2000" dirty="0"/>
              <a:t>在</a:t>
            </a:r>
            <a:r>
              <a:rPr lang="en-US" altLang="zh-CN" sz="2000" dirty="0"/>
              <a:t>Design source</a:t>
            </a:r>
            <a:r>
              <a:rPr lang="zh-CN" altLang="en-US" sz="2000" dirty="0"/>
              <a:t>中单击</a:t>
            </a:r>
            <a:r>
              <a:rPr lang="en-US" altLang="zh-CN" sz="2000" dirty="0" err="1"/>
              <a:t>U_IM:imem</a:t>
            </a:r>
            <a:r>
              <a:rPr lang="en-US" altLang="zh-CN" sz="2000" dirty="0"/>
              <a:t>(</a:t>
            </a:r>
            <a:r>
              <a:rPr lang="en-US" altLang="zh-CN" sz="2000" dirty="0" err="1"/>
              <a:t>imem.xci</a:t>
            </a:r>
            <a:r>
              <a:rPr lang="en-US" altLang="zh-CN" sz="2000" dirty="0"/>
              <a:t>)</a:t>
            </a:r>
            <a:r>
              <a:rPr lang="zh-CN" altLang="en-US" sz="2000" dirty="0"/>
              <a:t>，右键</a:t>
            </a:r>
            <a:r>
              <a:rPr lang="en-US" altLang="zh-CN" sz="2000" dirty="0"/>
              <a:t>Re-customize IP…</a:t>
            </a:r>
            <a:r>
              <a:rPr lang="zh-CN" altLang="en-US" sz="2000" dirty="0"/>
              <a:t>，重新配置生成</a:t>
            </a:r>
            <a:r>
              <a:rPr lang="en-US" altLang="zh-CN" sz="2000" dirty="0"/>
              <a:t>ROM IP</a:t>
            </a:r>
            <a:r>
              <a:rPr lang="zh-CN" altLang="en-US" sz="2000" dirty="0"/>
              <a:t>核</a:t>
            </a:r>
            <a:r>
              <a:rPr lang="zh-CN" altLang="en-US" sz="2000" dirty="0" smtClean="0"/>
              <a:t>。</a:t>
            </a:r>
            <a:endParaRPr lang="en-US" altLang="zh-CN" sz="20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518" y="305748"/>
            <a:ext cx="4095750" cy="611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更新</a:t>
            </a:r>
            <a:r>
              <a:rPr lang="en-US" altLang="zh-CN" dirty="0" smtClean="0"/>
              <a:t>IP</a:t>
            </a:r>
            <a:r>
              <a:rPr lang="zh-CN" altLang="en-US" dirty="0" smtClean="0"/>
              <a:t>核（</a:t>
            </a:r>
            <a:r>
              <a:rPr lang="en-US" altLang="zh-CN" dirty="0" smtClean="0"/>
              <a:t>2</a:t>
            </a:r>
            <a:r>
              <a:rPr lang="zh-CN" altLang="en-US" dirty="0" smtClean="0"/>
              <a:t>）</a:t>
            </a:r>
            <a:endParaRPr lang="zh-CN" altLang="en-US" dirty="0"/>
          </a:p>
        </p:txBody>
      </p:sp>
      <p:sp>
        <p:nvSpPr>
          <p:cNvPr id="4" name="内容占位符 2"/>
          <p:cNvSpPr txBox="1"/>
          <p:nvPr/>
        </p:nvSpPr>
        <p:spPr>
          <a:xfrm>
            <a:off x="6323260" y="983090"/>
            <a:ext cx="4433928" cy="217574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10000"/>
              </a:lnSpc>
            </a:pPr>
            <a:r>
              <a:rPr lang="en-US" altLang="zh-CN" sz="2000" dirty="0"/>
              <a:t>m</a:t>
            </a:r>
            <a:r>
              <a:rPr lang="en-US" altLang="zh-CN" sz="2000" dirty="0" smtClean="0"/>
              <a:t>emory </a:t>
            </a:r>
            <a:r>
              <a:rPr lang="en-US" altLang="zh-CN" sz="2000" dirty="0" err="1" smtClean="0"/>
              <a:t>config</a:t>
            </a:r>
            <a:r>
              <a:rPr lang="zh-CN" altLang="en-US" sz="2000" dirty="0"/>
              <a:t>标</a:t>
            </a:r>
            <a:r>
              <a:rPr lang="zh-CN" altLang="en-US" sz="2000" dirty="0" smtClean="0"/>
              <a:t>签页中的配置已被还原成默认值，</a:t>
            </a:r>
            <a:r>
              <a:rPr lang="zh-CN" altLang="en-US" sz="2000" b="1" dirty="0" smtClean="0">
                <a:solidFill>
                  <a:srgbClr val="FF0000"/>
                </a:solidFill>
              </a:rPr>
              <a:t>需重新配置为正确值</a:t>
            </a:r>
            <a:endParaRPr lang="en-US" altLang="zh-CN" sz="2000" b="1" dirty="0" smtClean="0">
              <a:solidFill>
                <a:srgbClr val="FF0000"/>
              </a:solidFill>
            </a:endParaRPr>
          </a:p>
          <a:p>
            <a:pPr>
              <a:lnSpc>
                <a:spcPct val="110000"/>
              </a:lnSpc>
            </a:pPr>
            <a:r>
              <a:rPr lang="en-US" altLang="zh-CN" sz="2000" dirty="0" smtClean="0"/>
              <a:t>RST </a:t>
            </a:r>
            <a:r>
              <a:rPr lang="en-US" altLang="zh-CN" sz="2000" dirty="0"/>
              <a:t>&amp; Initialization </a:t>
            </a:r>
            <a:r>
              <a:rPr lang="zh-CN" altLang="en-US" sz="2000" dirty="0"/>
              <a:t>标签页中的 </a:t>
            </a:r>
            <a:r>
              <a:rPr lang="en-US" altLang="zh-CN" sz="2000" dirty="0"/>
              <a:t>Coefficient File </a:t>
            </a:r>
            <a:r>
              <a:rPr lang="zh-CN" altLang="en-US" sz="2000" dirty="0"/>
              <a:t>指定为 </a:t>
            </a:r>
            <a:r>
              <a:rPr lang="en-US" altLang="zh-CN" sz="2000" dirty="0" err="1">
                <a:solidFill>
                  <a:srgbClr val="FF0000"/>
                </a:solidFill>
              </a:rPr>
              <a:t>XXXX.ip_user_files</a:t>
            </a:r>
            <a:r>
              <a:rPr lang="en-US" altLang="zh-CN" sz="2000" dirty="0">
                <a:solidFill>
                  <a:srgbClr val="FF0000"/>
                </a:solidFill>
              </a:rPr>
              <a:t>/</a:t>
            </a:r>
            <a:r>
              <a:rPr lang="en-US" altLang="zh-CN" sz="2000" dirty="0" err="1">
                <a:solidFill>
                  <a:srgbClr val="FF0000"/>
                </a:solidFill>
              </a:rPr>
              <a:t>mem_init_files</a:t>
            </a:r>
            <a:r>
              <a:rPr lang="en-US" altLang="zh-CN" sz="2000" dirty="0">
                <a:solidFill>
                  <a:srgbClr val="FF0000"/>
                </a:solidFill>
              </a:rPr>
              <a:t>/</a:t>
            </a:r>
            <a:r>
              <a:rPr lang="en-US" altLang="zh-CN" sz="2000" dirty="0"/>
              <a:t> </a:t>
            </a:r>
            <a:r>
              <a:rPr lang="zh-CN" altLang="en-US" sz="2000" dirty="0"/>
              <a:t>子目录中的某个</a:t>
            </a:r>
            <a:r>
              <a:rPr lang="en-US" altLang="zh-CN" sz="2000" dirty="0" err="1"/>
              <a:t>coe</a:t>
            </a:r>
            <a:r>
              <a:rPr lang="zh-CN" altLang="en-US" sz="2000" dirty="0"/>
              <a:t>文</a:t>
            </a:r>
            <a:r>
              <a:rPr lang="zh-CN" altLang="en-US" sz="2000" dirty="0" smtClean="0"/>
              <a:t>件</a:t>
            </a:r>
            <a:endParaRPr lang="en-US" altLang="zh-CN" sz="2000" dirty="0" smtClean="0"/>
          </a:p>
          <a:p>
            <a:pPr>
              <a:lnSpc>
                <a:spcPct val="110000"/>
              </a:lnSpc>
            </a:pPr>
            <a:r>
              <a:rPr lang="en-US" altLang="zh-CN" sz="2000" dirty="0" smtClean="0"/>
              <a:t>OK</a:t>
            </a:r>
            <a:r>
              <a:rPr lang="zh-CN" altLang="en-US" sz="2000" dirty="0"/>
              <a:t>重</a:t>
            </a:r>
            <a:r>
              <a:rPr lang="zh-CN" altLang="en-US" sz="2000" dirty="0" smtClean="0"/>
              <a:t>新生成</a:t>
            </a:r>
            <a:r>
              <a:rPr lang="en-US" altLang="zh-CN" sz="2000" dirty="0" smtClean="0"/>
              <a:t>IP</a:t>
            </a:r>
            <a:r>
              <a:rPr lang="zh-CN" altLang="en-US" sz="2000" dirty="0" smtClean="0"/>
              <a:t>核后，对整个工程需重新综合、实现、生成比特流文件，更新完毕。</a:t>
            </a:r>
            <a:endParaRPr lang="en-US" altLang="zh-CN" sz="2000" dirty="0"/>
          </a:p>
          <a:p>
            <a:endParaRPr lang="en-US" altLang="zh-CN" sz="20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59" y="1515544"/>
            <a:ext cx="39909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825" y="3408219"/>
            <a:ext cx="57626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资料说明（</a:t>
            </a:r>
            <a:r>
              <a:rPr lang="en-US" altLang="zh-CN" dirty="0" smtClean="0"/>
              <a:t>4</a:t>
            </a:r>
            <a:r>
              <a:rPr lang="zh-CN" altLang="en-US" dirty="0" smtClean="0"/>
              <a:t>）</a:t>
            </a:r>
            <a:endParaRPr lang="zh-CN" altLang="en-US" dirty="0"/>
          </a:p>
        </p:txBody>
      </p:sp>
      <p:sp>
        <p:nvSpPr>
          <p:cNvPr id="3" name="内容占位符 2"/>
          <p:cNvSpPr>
            <a:spLocks noGrp="1"/>
          </p:cNvSpPr>
          <p:nvPr>
            <p:ph idx="1"/>
          </p:nvPr>
        </p:nvSpPr>
        <p:spPr>
          <a:xfrm>
            <a:off x="743200" y="1742500"/>
            <a:ext cx="10515600" cy="4351338"/>
          </a:xfrm>
        </p:spPr>
        <p:txBody>
          <a:bodyPr/>
          <a:lstStyle/>
          <a:p>
            <a:pPr>
              <a:lnSpc>
                <a:spcPct val="150000"/>
              </a:lnSpc>
            </a:pPr>
            <a:r>
              <a:rPr lang="en-US" altLang="zh-CN" dirty="0" smtClean="0"/>
              <a:t>\</a:t>
            </a:r>
            <a:r>
              <a:rPr lang="zh-CN" altLang="en-US" dirty="0" smtClean="0"/>
              <a:t>工具</a:t>
            </a:r>
            <a:r>
              <a:rPr lang="en-US" altLang="zh-CN" dirty="0" smtClean="0"/>
              <a:t>\MIPS</a:t>
            </a:r>
            <a:r>
              <a:rPr lang="zh-CN" altLang="en-US" dirty="0" smtClean="0"/>
              <a:t>文档</a:t>
            </a:r>
            <a:r>
              <a:rPr lang="en-US" altLang="zh-CN" dirty="0" smtClean="0"/>
              <a:t>		  MIPS</a:t>
            </a:r>
            <a:r>
              <a:rPr lang="zh-CN" altLang="en-US" dirty="0" smtClean="0"/>
              <a:t>指令集的说明</a:t>
            </a:r>
            <a:endParaRPr lang="en-US" altLang="zh-CN" dirty="0" smtClean="0"/>
          </a:p>
          <a:p>
            <a:pPr>
              <a:lnSpc>
                <a:spcPct val="150000"/>
              </a:lnSpc>
            </a:pPr>
            <a:r>
              <a:rPr lang="en-US" altLang="zh-CN" dirty="0" smtClean="0"/>
              <a:t>\</a:t>
            </a:r>
            <a:r>
              <a:rPr lang="zh-CN" altLang="en-US" dirty="0" smtClean="0"/>
              <a:t>工具</a:t>
            </a:r>
            <a:r>
              <a:rPr lang="en-US" altLang="zh-CN" dirty="0" smtClean="0"/>
              <a:t>\Verilog</a:t>
            </a:r>
            <a:r>
              <a:rPr lang="zh-CN" altLang="en-US" dirty="0" smtClean="0"/>
              <a:t>教程</a:t>
            </a:r>
            <a:r>
              <a:rPr lang="en-US" altLang="zh-CN" dirty="0"/>
              <a:t> </a:t>
            </a:r>
            <a:r>
              <a:rPr lang="en-US" altLang="zh-CN" dirty="0" smtClean="0"/>
              <a:t>   Verilog</a:t>
            </a:r>
            <a:r>
              <a:rPr lang="zh-CN" altLang="en-US" dirty="0" smtClean="0"/>
              <a:t>教程</a:t>
            </a:r>
            <a:endParaRPr lang="en-US" altLang="zh-CN" dirty="0" smtClean="0"/>
          </a:p>
          <a:p>
            <a:pPr>
              <a:lnSpc>
                <a:spcPct val="150000"/>
              </a:lnSpc>
            </a:pPr>
            <a:r>
              <a:rPr lang="en-US" altLang="zh-CN" dirty="0" smtClean="0"/>
              <a:t>\</a:t>
            </a:r>
            <a:r>
              <a:rPr lang="zh-CN" altLang="en-US" dirty="0"/>
              <a:t>工</a:t>
            </a:r>
            <a:r>
              <a:rPr lang="zh-CN" altLang="en-US" dirty="0" smtClean="0"/>
              <a:t>具</a:t>
            </a:r>
            <a:r>
              <a:rPr lang="en-US" altLang="zh-CN" dirty="0" smtClean="0"/>
              <a:t>\MARS</a:t>
            </a:r>
            <a:r>
              <a:rPr lang="zh-CN" altLang="en-US" dirty="0" smtClean="0"/>
              <a:t>教程       </a:t>
            </a:r>
            <a:r>
              <a:rPr lang="en-US" altLang="zh-CN" dirty="0" smtClean="0"/>
              <a:t>MARS</a:t>
            </a:r>
            <a:r>
              <a:rPr lang="zh-CN" altLang="en-US" dirty="0" smtClean="0"/>
              <a:t>教程</a:t>
            </a:r>
            <a:endParaRPr lang="en-US" altLang="zh-CN" dirty="0" smtClean="0"/>
          </a:p>
          <a:p>
            <a:pPr>
              <a:lnSpc>
                <a:spcPct val="150000"/>
              </a:lnSpc>
            </a:pPr>
            <a:r>
              <a:rPr lang="en-US" altLang="zh-CN" dirty="0" smtClean="0"/>
              <a:t>\</a:t>
            </a:r>
            <a:r>
              <a:rPr lang="zh-CN" altLang="en-US" dirty="0"/>
              <a:t>工</a:t>
            </a:r>
            <a:r>
              <a:rPr lang="zh-CN" altLang="en-US" dirty="0" smtClean="0"/>
              <a:t>具</a:t>
            </a:r>
            <a:r>
              <a:rPr lang="en-US" altLang="zh-CN" dirty="0" smtClean="0"/>
              <a:t>\</a:t>
            </a:r>
            <a:r>
              <a:rPr lang="en-US" altLang="zh-CN" dirty="0" err="1" smtClean="0"/>
              <a:t>ModelSim</a:t>
            </a:r>
            <a:r>
              <a:rPr lang="zh-CN" altLang="en-US" dirty="0" smtClean="0"/>
              <a:t>教程   </a:t>
            </a:r>
            <a:r>
              <a:rPr lang="en-US" altLang="zh-CN" dirty="0" err="1" smtClean="0"/>
              <a:t>ModelSim</a:t>
            </a:r>
            <a:r>
              <a:rPr lang="zh-CN" altLang="en-US" dirty="0" smtClean="0"/>
              <a:t>教程</a:t>
            </a:r>
            <a:endParaRPr lang="en-US" altLang="zh-CN" dirty="0" smtClean="0"/>
          </a:p>
          <a:p>
            <a:pPr lvl="1">
              <a:lnSpc>
                <a:spcPct val="100000"/>
              </a:lnSpc>
              <a:buFont typeface="Wingdings" panose="05000000000000000000" pitchFamily="2" charset="2"/>
              <a:buChar char="Ø"/>
            </a:pPr>
            <a:r>
              <a:rPr lang="zh-CN" altLang="en-US" dirty="0" smtClean="0"/>
              <a:t>推荐</a:t>
            </a:r>
            <a:r>
              <a:rPr lang="en-US" altLang="zh-CN" dirty="0" err="1" smtClean="0"/>
              <a:t>ModelSim</a:t>
            </a:r>
            <a:r>
              <a:rPr lang="zh-CN" altLang="en-US" dirty="0"/>
              <a:t>详</a:t>
            </a:r>
            <a:r>
              <a:rPr lang="zh-CN" altLang="en-US" dirty="0" smtClean="0"/>
              <a:t>细使用教程</a:t>
            </a:r>
            <a:r>
              <a:rPr lang="en-US" altLang="zh-CN" dirty="0" smtClean="0"/>
              <a:t>(</a:t>
            </a:r>
            <a:r>
              <a:rPr lang="zh-CN" altLang="en-US" dirty="0" smtClean="0"/>
              <a:t>一看就会</a:t>
            </a:r>
            <a:r>
              <a:rPr lang="en-US" altLang="zh-CN" dirty="0" smtClean="0"/>
              <a:t>).</a:t>
            </a:r>
            <a:r>
              <a:rPr lang="en-US" altLang="zh-CN" dirty="0" err="1" smtClean="0"/>
              <a:t>pdf</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solidFill>
                  <a:srgbClr val="FF0000"/>
                </a:solidFill>
              </a:rPr>
              <a:t>Mars</a:t>
            </a:r>
            <a:r>
              <a:rPr lang="zh-CN" altLang="en-US" b="1" dirty="0">
                <a:solidFill>
                  <a:srgbClr val="FF0000"/>
                </a:solidFill>
              </a:rPr>
              <a:t>使</a:t>
            </a:r>
            <a:r>
              <a:rPr lang="zh-CN" altLang="en-US" b="1" dirty="0" smtClean="0">
                <a:solidFill>
                  <a:srgbClr val="FF0000"/>
                </a:solidFill>
              </a:rPr>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a:t>
            </a:r>
            <a:r>
              <a:rPr lang="zh-CN" altLang="en-US" b="1" dirty="0" smtClean="0"/>
              <a:t>法</a:t>
            </a:r>
          </a:p>
          <a:p>
            <a:pPr marL="0" indent="0">
              <a:buNone/>
            </a:pPr>
            <a:endParaRPr lang="en-US" altLang="zh-CN" b="1"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prstClr val="black"/>
                </a:solidFill>
              </a:rPr>
              <a:t>Mars</a:t>
            </a:r>
            <a:r>
              <a:rPr lang="zh-CN" altLang="en-US" dirty="0" smtClean="0">
                <a:solidFill>
                  <a:prstClr val="black"/>
                </a:solidFill>
              </a:rPr>
              <a:t>使用</a:t>
            </a:r>
            <a:endParaRPr lang="zh-CN" altLang="en-US" dirty="0"/>
          </a:p>
        </p:txBody>
      </p:sp>
      <p:sp>
        <p:nvSpPr>
          <p:cNvPr id="3" name="内容占位符 2"/>
          <p:cNvSpPr>
            <a:spLocks noGrp="1"/>
          </p:cNvSpPr>
          <p:nvPr>
            <p:ph idx="1"/>
          </p:nvPr>
        </p:nvSpPr>
        <p:spPr/>
        <p:txBody>
          <a:bodyPr/>
          <a:lstStyle/>
          <a:p>
            <a:r>
              <a:rPr lang="en-US" altLang="zh-CN" dirty="0" smtClean="0"/>
              <a:t>Mars</a:t>
            </a:r>
            <a:r>
              <a:rPr lang="zh-CN" altLang="en-US" dirty="0" smtClean="0"/>
              <a:t>是</a:t>
            </a:r>
            <a:r>
              <a:rPr lang="en-US" altLang="zh-CN" dirty="0" smtClean="0"/>
              <a:t>MIPS</a:t>
            </a:r>
            <a:r>
              <a:rPr lang="zh-CN" altLang="en-US" dirty="0"/>
              <a:t>汇编程序和运行时</a:t>
            </a:r>
            <a:r>
              <a:rPr lang="zh-CN" altLang="en-US" dirty="0" smtClean="0"/>
              <a:t>模拟器</a:t>
            </a:r>
            <a:endParaRPr lang="en-US" altLang="zh-CN" dirty="0" smtClean="0"/>
          </a:p>
          <a:p>
            <a:endParaRPr lang="en-US" altLang="zh-CN" dirty="0" smtClean="0"/>
          </a:p>
          <a:p>
            <a:r>
              <a:rPr lang="zh-CN" altLang="en-US" dirty="0" smtClean="0"/>
              <a:t>用于</a:t>
            </a:r>
            <a:r>
              <a:rPr lang="en-US" altLang="zh-CN" dirty="0"/>
              <a:t>MIPS</a:t>
            </a:r>
            <a:r>
              <a:rPr lang="zh-CN" altLang="en-US" dirty="0"/>
              <a:t>汇编语言程序设计的</a:t>
            </a:r>
            <a:r>
              <a:rPr lang="en-US" altLang="zh-CN" dirty="0" smtClean="0"/>
              <a:t>IDE</a:t>
            </a:r>
          </a:p>
          <a:p>
            <a:endParaRPr lang="en-US" altLang="zh-CN" dirty="0" smtClean="0"/>
          </a:p>
          <a:p>
            <a:r>
              <a:rPr lang="en-US" altLang="zh-CN" dirty="0" smtClean="0"/>
              <a:t>Mars</a:t>
            </a:r>
            <a:r>
              <a:rPr lang="zh-CN" altLang="en-US" dirty="0" smtClean="0"/>
              <a:t>的运行需要</a:t>
            </a:r>
            <a:r>
              <a:rPr lang="en-US" altLang="zh-CN" dirty="0" smtClean="0"/>
              <a:t>Java</a:t>
            </a:r>
            <a:r>
              <a:rPr lang="zh-CN" altLang="en-US" dirty="0" smtClean="0"/>
              <a:t>运行时环境</a:t>
            </a:r>
            <a:r>
              <a:rPr lang="en-US" altLang="zh-CN" dirty="0" smtClean="0"/>
              <a:t>JRE</a:t>
            </a:r>
            <a:r>
              <a:rPr lang="zh-CN" altLang="en-US" dirty="0" smtClean="0"/>
              <a:t>的支持，如果已安装</a:t>
            </a:r>
            <a:r>
              <a:rPr lang="en-US" altLang="zh-CN" dirty="0" smtClean="0"/>
              <a:t>JRE</a:t>
            </a:r>
            <a:r>
              <a:rPr lang="zh-CN" altLang="en-US" dirty="0" smtClean="0"/>
              <a:t>（或</a:t>
            </a:r>
            <a:r>
              <a:rPr lang="en-US" altLang="zh-CN" dirty="0" smtClean="0"/>
              <a:t>JDK</a:t>
            </a:r>
            <a:r>
              <a:rPr lang="zh-CN" altLang="en-US" dirty="0" smtClean="0"/>
              <a:t>），</a:t>
            </a:r>
            <a:r>
              <a:rPr lang="zh-CN" altLang="en-US" smtClean="0"/>
              <a:t>双击 </a:t>
            </a:r>
            <a:r>
              <a:rPr lang="en-US" altLang="zh-CN" smtClean="0"/>
              <a:t>Mars4_5.jar </a:t>
            </a:r>
            <a:r>
              <a:rPr lang="zh-CN" altLang="en-US" dirty="0" smtClean="0"/>
              <a:t>即可运行，</a:t>
            </a:r>
            <a:r>
              <a:rPr lang="zh-CN" altLang="en-US" dirty="0" smtClean="0">
                <a:solidFill>
                  <a:srgbClr val="FF0000"/>
                </a:solidFill>
              </a:rPr>
              <a:t>无需安装或解压</a:t>
            </a:r>
            <a:endParaRPr lang="zh-CN" altLang="en-US"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540" y="646649"/>
            <a:ext cx="1004207" cy="101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0700" y="365125"/>
            <a:ext cx="10515600" cy="1325563"/>
          </a:xfrm>
        </p:spPr>
        <p:txBody>
          <a:bodyPr/>
          <a:lstStyle/>
          <a:p>
            <a:r>
              <a:rPr lang="en-US" altLang="zh-CN" dirty="0" smtClean="0"/>
              <a:t>MIPS ASM</a:t>
            </a:r>
            <a:r>
              <a:rPr lang="zh-CN" altLang="en-US" dirty="0" smtClean="0"/>
              <a:t>代码</a:t>
            </a:r>
            <a:r>
              <a:rPr lang="en-US" altLang="zh-CN" dirty="0" smtClean="0"/>
              <a:t> </a:t>
            </a:r>
            <a:endParaRPr lang="zh-CN" altLang="en-US" dirty="0"/>
          </a:p>
        </p:txBody>
      </p:sp>
      <p:sp>
        <p:nvSpPr>
          <p:cNvPr id="4" name="矩形 3"/>
          <p:cNvSpPr/>
          <p:nvPr/>
        </p:nvSpPr>
        <p:spPr>
          <a:xfrm>
            <a:off x="0" y="2599553"/>
            <a:ext cx="3792322" cy="1015663"/>
          </a:xfrm>
          <a:prstGeom prst="rect">
            <a:avLst/>
          </a:prstGeom>
        </p:spPr>
        <p:txBody>
          <a:bodyPr wrap="square">
            <a:spAutoFit/>
          </a:bodyPr>
          <a:lstStyle/>
          <a:p>
            <a:r>
              <a:rPr lang="en-US" altLang="zh-CN" sz="2000" dirty="0">
                <a:solidFill>
                  <a:prstClr val="black"/>
                </a:solidFill>
                <a:latin typeface="楷体" panose="02010609060101010101" charset="-122"/>
                <a:ea typeface="楷体" panose="02010609060101010101" charset="-122"/>
              </a:rPr>
              <a:t>\source\Testing Code\mipstestloop_sim.asm</a:t>
            </a:r>
            <a:r>
              <a:rPr lang="zh-CN" altLang="en-US" sz="2000" dirty="0" smtClean="0">
                <a:solidFill>
                  <a:prstClr val="black"/>
                </a:solidFill>
                <a:latin typeface="楷体" panose="02010609060101010101" charset="-122"/>
                <a:ea typeface="楷体" panose="02010609060101010101" charset="-122"/>
              </a:rPr>
              <a:t>是仿真示例中运行的程序</a:t>
            </a:r>
            <a:r>
              <a:rPr lang="en-US" altLang="zh-CN" sz="2000" dirty="0" smtClean="0">
                <a:solidFill>
                  <a:prstClr val="black"/>
                </a:solidFill>
                <a:latin typeface="楷体" panose="02010609060101010101" charset="-122"/>
                <a:ea typeface="楷体" panose="02010609060101010101" charset="-122"/>
              </a:rPr>
              <a:t> </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028" y="544092"/>
            <a:ext cx="6848475"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MIPS Memory Configuration</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1276350"/>
            <a:ext cx="4933950" cy="558165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52550"/>
            <a:ext cx="41529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33480" y="5787197"/>
            <a:ext cx="5581650"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rPr>
              <a:t>本</a:t>
            </a:r>
            <a:r>
              <a:rPr lang="zh-CN" altLang="en-US" dirty="0" smtClean="0">
                <a:latin typeface="楷体" panose="02010609060101010101" charset="-122"/>
                <a:ea typeface="楷体" panose="02010609060101010101" charset="-122"/>
              </a:rPr>
              <a:t>实验提供的测试案例</a:t>
            </a:r>
            <a:r>
              <a:rPr lang="zh-CN" altLang="en-US" dirty="0" smtClean="0">
                <a:solidFill>
                  <a:srgbClr val="FF0000"/>
                </a:solidFill>
                <a:latin typeface="楷体" panose="02010609060101010101" charset="-122"/>
                <a:ea typeface="楷体" panose="02010609060101010101" charset="-122"/>
              </a:rPr>
              <a:t>需要勾选</a:t>
            </a:r>
            <a:r>
              <a:rPr lang="en-US" altLang="zh-CN" dirty="0" smtClean="0">
                <a:solidFill>
                  <a:srgbClr val="FF0000"/>
                </a:solidFill>
                <a:latin typeface="楷体" panose="02010609060101010101" charset="-122"/>
                <a:ea typeface="楷体" panose="02010609060101010101" charset="-122"/>
              </a:rPr>
              <a:t>Self-modifying code</a:t>
            </a:r>
            <a:r>
              <a:rPr lang="en-US" altLang="zh-CN" dirty="0" smtClean="0">
                <a:latin typeface="楷体" panose="02010609060101010101" charset="-122"/>
                <a:ea typeface="楷体" panose="02010609060101010101" charset="-122"/>
              </a:rPr>
              <a:t>, </a:t>
            </a:r>
            <a:r>
              <a:rPr lang="zh-CN" altLang="en-US" dirty="0" smtClean="0">
                <a:latin typeface="楷体" panose="02010609060101010101" charset="-122"/>
                <a:ea typeface="楷体" panose="02010609060101010101" charset="-122"/>
              </a:rPr>
              <a:t>表示在程序运行中可以修改</a:t>
            </a:r>
            <a:r>
              <a:rPr lang="en-US" altLang="zh-CN" dirty="0" smtClean="0">
                <a:latin typeface="楷体" panose="02010609060101010101" charset="-122"/>
                <a:ea typeface="楷体" panose="02010609060101010101" charset="-122"/>
              </a:rPr>
              <a:t>code</a:t>
            </a:r>
            <a:r>
              <a:rPr lang="zh-CN" altLang="en-US" dirty="0" smtClean="0">
                <a:latin typeface="楷体" panose="02010609060101010101" charset="-122"/>
                <a:ea typeface="楷体" panose="02010609060101010101" charset="-122"/>
              </a:rPr>
              <a:t>区内存。</a:t>
            </a:r>
            <a:endParaRPr lang="en-US" altLang="zh-CN"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en-US" altLang="zh-CN" dirty="0" smtClean="0">
                <a:latin typeface="楷体" panose="02010609060101010101" charset="-122"/>
                <a:ea typeface="楷体" panose="02010609060101010101" charset="-122"/>
              </a:rPr>
              <a:t>Memory Configuration…</a:t>
            </a:r>
            <a:r>
              <a:rPr lang="zh-CN" altLang="en-US" dirty="0">
                <a:latin typeface="楷体" panose="02010609060101010101" charset="-122"/>
                <a:ea typeface="楷体" panose="02010609060101010101" charset="-122"/>
              </a:rPr>
              <a:t> </a:t>
            </a:r>
            <a:r>
              <a:rPr lang="zh-CN" altLang="en-US" dirty="0" smtClean="0">
                <a:latin typeface="楷体" panose="02010609060101010101" charset="-122"/>
                <a:ea typeface="楷体" panose="02010609060101010101" charset="-122"/>
              </a:rPr>
              <a:t>请照右图修改</a:t>
            </a:r>
            <a:endParaRPr lang="en-US" altLang="zh-CN" dirty="0">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打开文件</a:t>
            </a:r>
            <a:r>
              <a:rPr lang="en-US" altLang="zh-CN" dirty="0" smtClean="0"/>
              <a:t>&amp;</a:t>
            </a:r>
            <a:r>
              <a:rPr lang="zh-CN" altLang="en-US" dirty="0" smtClean="0"/>
              <a:t>汇编</a:t>
            </a:r>
            <a:endParaRPr lang="zh-CN" altLang="en-US" dirty="0"/>
          </a:p>
        </p:txBody>
      </p:sp>
      <p:sp>
        <p:nvSpPr>
          <p:cNvPr id="3" name="内容占位符 2"/>
          <p:cNvSpPr>
            <a:spLocks noGrp="1"/>
          </p:cNvSpPr>
          <p:nvPr>
            <p:ph idx="1"/>
          </p:nvPr>
        </p:nvSpPr>
        <p:spPr>
          <a:xfrm>
            <a:off x="769960" y="1825625"/>
            <a:ext cx="5057633" cy="4351338"/>
          </a:xfrm>
        </p:spPr>
        <p:txBody>
          <a:bodyPr>
            <a:normAutofit/>
          </a:bodyPr>
          <a:lstStyle/>
          <a:p>
            <a:r>
              <a:rPr lang="en-US" altLang="zh-CN" sz="2000" dirty="0" smtClean="0"/>
              <a:t>File-&gt;Open…</a:t>
            </a:r>
          </a:p>
          <a:p>
            <a:pPr marL="457200" lvl="1" indent="0">
              <a:buNone/>
            </a:pPr>
            <a:r>
              <a:rPr lang="en-US" altLang="zh-CN" sz="1600" dirty="0" smtClean="0">
                <a:solidFill>
                  <a:prstClr val="black"/>
                </a:solidFill>
              </a:rPr>
              <a:t>\source\Testing Code\mipstestloop_sim.asm</a:t>
            </a:r>
          </a:p>
          <a:p>
            <a:r>
              <a:rPr lang="en-US" altLang="zh-CN" sz="2000" dirty="0" smtClean="0"/>
              <a:t>Assemble</a:t>
            </a:r>
          </a:p>
          <a:p>
            <a:endParaRPr lang="zh-CN" alt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593" y="123825"/>
            <a:ext cx="5191125" cy="673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设置断点</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7" y="1986744"/>
            <a:ext cx="999172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solidFill>
                  <a:srgbClr val="FF0000"/>
                </a:solidFill>
                <a:latin typeface="楷体" panose="02010609060101010101" charset="-122"/>
                <a:ea typeface="楷体" panose="02010609060101010101" charset="-122"/>
                <a:cs typeface="楷体" panose="02010609060101010101" charset="-122"/>
              </a:rPr>
              <a:t>实验目的</a:t>
            </a:r>
            <a:r>
              <a:rPr lang="en-US" altLang="zh-CN" b="1" dirty="0" smtClean="0">
                <a:solidFill>
                  <a:srgbClr val="FF0000"/>
                </a:solidFill>
                <a:latin typeface="楷体" panose="02010609060101010101" charset="-122"/>
                <a:ea typeface="楷体" panose="02010609060101010101" charset="-122"/>
                <a:cs typeface="楷体" panose="02010609060101010101" charset="-122"/>
              </a:rPr>
              <a:t>&amp;</a:t>
            </a:r>
            <a:r>
              <a:rPr lang="zh-CN" altLang="en-US" b="1" dirty="0" smtClean="0">
                <a:solidFill>
                  <a:srgbClr val="FF0000"/>
                </a:solidFill>
                <a:latin typeface="楷体" panose="02010609060101010101" charset="-122"/>
                <a:ea typeface="楷体" panose="02010609060101010101" charset="-122"/>
                <a:cs typeface="楷体" panose="02010609060101010101" charset="-122"/>
              </a:rPr>
              <a:t>实验内容</a:t>
            </a:r>
            <a:r>
              <a:rPr lang="en-US" altLang="zh-CN" b="1" dirty="0" smtClean="0">
                <a:solidFill>
                  <a:srgbClr val="FF0000"/>
                </a:solidFill>
                <a:latin typeface="楷体" panose="02010609060101010101" charset="-122"/>
                <a:ea typeface="楷体" panose="02010609060101010101" charset="-122"/>
                <a:cs typeface="楷体" panose="02010609060101010101" charset="-122"/>
              </a:rPr>
              <a:t>&amp;</a:t>
            </a:r>
            <a:r>
              <a:rPr lang="zh-CN" altLang="en-US" b="1" dirty="0" smtClean="0">
                <a:solidFill>
                  <a:srgbClr val="FF0000"/>
                </a:solidFill>
                <a:latin typeface="楷体" panose="02010609060101010101" charset="-122"/>
                <a:ea typeface="楷体" panose="02010609060101010101" charset="-122"/>
                <a:cs typeface="楷体" panose="02010609060101010101" charset="-122"/>
              </a:rPr>
              <a:t>考核方式</a:t>
            </a:r>
            <a:endParaRPr lang="en-US" altLang="zh-CN" b="1" dirty="0" smtClean="0">
              <a:solidFill>
                <a:srgbClr val="FF0000"/>
              </a:solidFill>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solidFill>
                <a:srgbClr val="FF0000"/>
              </a:solidFill>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smtClean="0"/>
              <a:t>高版本</a:t>
            </a:r>
            <a:r>
              <a:rPr lang="en-US" altLang="zh-CN" b="1" dirty="0" err="1" smtClean="0"/>
              <a:t>Vivado</a:t>
            </a:r>
            <a:r>
              <a:rPr lang="zh-CN" altLang="en-US" b="1" dirty="0"/>
              <a:t>打</a:t>
            </a:r>
            <a:r>
              <a:rPr lang="zh-CN" altLang="en-US" b="1" dirty="0" smtClean="0"/>
              <a:t>开低版本工程后的更新方法</a:t>
            </a:r>
            <a:endParaRPr lang="en-US" altLang="zh-CN" b="1"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9960" y="365125"/>
            <a:ext cx="10515600" cy="1325563"/>
          </a:xfrm>
        </p:spPr>
        <p:txBody>
          <a:bodyPr/>
          <a:lstStyle/>
          <a:p>
            <a:r>
              <a:rPr lang="zh-CN" altLang="en-US" dirty="0" smtClean="0"/>
              <a:t>运行 </a:t>
            </a:r>
            <a:r>
              <a:rPr lang="en-US" altLang="zh-CN" dirty="0" smtClean="0"/>
              <a:t>&amp; </a:t>
            </a:r>
            <a:r>
              <a:rPr lang="zh-CN" altLang="en-US" dirty="0" smtClean="0"/>
              <a:t>寄存器内容查看</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59" y="1895404"/>
            <a:ext cx="864870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539867"/>
            <a:ext cx="5410200"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Hex</a:t>
            </a:r>
            <a:r>
              <a:rPr lang="zh-CN" altLang="en-US" dirty="0" smtClean="0"/>
              <a:t>代码导出方法</a:t>
            </a:r>
            <a:endParaRPr lang="zh-CN" altLang="en-US" dirty="0"/>
          </a:p>
        </p:txBody>
      </p:sp>
      <p:sp>
        <p:nvSpPr>
          <p:cNvPr id="6" name="内容占位符 2"/>
          <p:cNvSpPr txBox="1"/>
          <p:nvPr/>
        </p:nvSpPr>
        <p:spPr>
          <a:xfrm>
            <a:off x="261258" y="1318440"/>
            <a:ext cx="3035135" cy="42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2000" dirty="0" smtClean="0"/>
              <a:t>File-&gt;Dump Memory…</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8" y="1739057"/>
            <a:ext cx="8487174" cy="47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808" y="85926"/>
            <a:ext cx="4588822" cy="3209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230" y="3295449"/>
            <a:ext cx="15906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solidFill>
                  <a:srgbClr val="FF0000"/>
                </a:solidFill>
                <a:latin typeface="楷体" panose="02010609060101010101" charset="-122"/>
                <a:ea typeface="楷体" panose="02010609060101010101" charset="-122"/>
                <a:cs typeface="楷体" panose="02010609060101010101" charset="-122"/>
              </a:rPr>
              <a:t>设计方法</a:t>
            </a:r>
            <a:endParaRPr lang="en-US" altLang="zh-CN" b="1" dirty="0" smtClean="0">
              <a:solidFill>
                <a:srgbClr val="FF0000"/>
              </a:solidFill>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a:t>
            </a:r>
            <a:r>
              <a:rPr lang="zh-CN" altLang="en-US" b="1" dirty="0" smtClean="0"/>
              <a:t>法</a:t>
            </a:r>
            <a:endParaRPr lang="en-US" altLang="zh-CN"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方法概述</a:t>
            </a:r>
            <a:endParaRPr lang="en-US" b="1" dirty="0">
              <a:latin typeface="楷体" panose="02010609060101010101" charset="-122"/>
              <a:ea typeface="楷体" panose="02010609060101010101" charset="-122"/>
              <a:cs typeface="楷体" panose="02010609060101010101" charset="-122"/>
            </a:endParaRPr>
          </a:p>
        </p:txBody>
      </p:sp>
      <p:sp>
        <p:nvSpPr>
          <p:cNvPr id="3" name="Content Placeholder 2"/>
          <p:cNvSpPr>
            <a:spLocks noGrp="1"/>
          </p:cNvSpPr>
          <p:nvPr>
            <p:ph idx="1"/>
          </p:nvPr>
        </p:nvSpPr>
        <p:spPr/>
        <p:txBody>
          <a:bodyPr/>
          <a:lstStyle/>
          <a:p>
            <a:r>
              <a:rPr lang="zh-CN" altLang="en-US" dirty="0" smtClean="0">
                <a:latin typeface="楷体" panose="02010609060101010101" charset="-122"/>
                <a:ea typeface="楷体" panose="02010609060101010101" charset="-122"/>
                <a:cs typeface="楷体" panose="02010609060101010101" charset="-122"/>
              </a:rPr>
              <a:t>数据通路设计：解决静态拓扑</a:t>
            </a:r>
          </a:p>
          <a:p>
            <a:pPr lvl="1"/>
            <a:r>
              <a:rPr lang="zh-CN" altLang="en-US" dirty="0" smtClean="0">
                <a:latin typeface="楷体" panose="02010609060101010101" charset="-122"/>
                <a:ea typeface="楷体" panose="02010609060101010101" charset="-122"/>
                <a:cs typeface="楷体" panose="02010609060101010101" charset="-122"/>
              </a:rPr>
              <a:t>功能部件，即子系统的功能设计</a:t>
            </a:r>
          </a:p>
          <a:p>
            <a:pPr lvl="1"/>
            <a:r>
              <a:rPr lang="zh-CN" altLang="en-US" dirty="0" smtClean="0">
                <a:latin typeface="楷体" panose="02010609060101010101" charset="-122"/>
                <a:ea typeface="楷体" panose="02010609060101010101" charset="-122"/>
                <a:cs typeface="楷体" panose="02010609060101010101" charset="-122"/>
              </a:rPr>
              <a:t>功能部件间的静态连接关系</a:t>
            </a:r>
          </a:p>
          <a:p>
            <a:r>
              <a:rPr lang="zh-CN" altLang="en-US" dirty="0" smtClean="0">
                <a:latin typeface="楷体" panose="02010609060101010101" charset="-122"/>
                <a:ea typeface="楷体" panose="02010609060101010101" charset="-122"/>
                <a:cs typeface="楷体" panose="02010609060101010101" charset="-122"/>
              </a:rPr>
              <a:t>控制器设计：解决动态执行</a:t>
            </a:r>
          </a:p>
          <a:p>
            <a:pPr lvl="1"/>
            <a:r>
              <a:rPr lang="zh-CN" altLang="en-US" dirty="0" smtClean="0">
                <a:latin typeface="楷体" panose="02010609060101010101" charset="-122"/>
                <a:ea typeface="楷体" panose="02010609060101010101" charset="-122"/>
                <a:cs typeface="楷体" panose="02010609060101010101" charset="-122"/>
              </a:rPr>
              <a:t>选择信息流的动态路径，核心问题是解决</a:t>
            </a:r>
            <a:r>
              <a:rPr lang="en-US" altLang="zh-CN" dirty="0" smtClean="0">
                <a:latin typeface="楷体" panose="02010609060101010101" charset="-122"/>
                <a:ea typeface="楷体" panose="02010609060101010101" charset="-122"/>
                <a:cs typeface="楷体" panose="02010609060101010101" charset="-122"/>
              </a:rPr>
              <a:t>MUX</a:t>
            </a:r>
            <a:r>
              <a:rPr lang="zh-CN" altLang="en-US" dirty="0" smtClean="0">
                <a:latin typeface="楷体" panose="02010609060101010101" charset="-122"/>
                <a:ea typeface="楷体" panose="02010609060101010101" charset="-122"/>
                <a:cs typeface="楷体" panose="02010609060101010101" charset="-122"/>
              </a:rPr>
              <a:t>的选择</a:t>
            </a:r>
          </a:p>
          <a:p>
            <a:pPr lvl="1"/>
            <a:r>
              <a:rPr lang="zh-CN" altLang="en-US" dirty="0" smtClean="0">
                <a:latin typeface="楷体" panose="02010609060101010101" charset="-122"/>
                <a:ea typeface="楷体" panose="02010609060101010101" charset="-122"/>
                <a:cs typeface="楷体" panose="02010609060101010101" charset="-122"/>
              </a:rPr>
              <a:t>在正确的时间给出正确的控制信号取值，决定功能部件的功能</a:t>
            </a:r>
            <a:endParaRPr lang="en-US"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设计方法</a:t>
            </a:r>
            <a:endParaRPr lang="en-US" b="1" dirty="0">
              <a:latin typeface="楷体" panose="02010609060101010101" charset="-122"/>
              <a:ea typeface="楷体" panose="02010609060101010101" charset="-122"/>
              <a:cs typeface="楷体" panose="02010609060101010101" charset="-122"/>
            </a:endParaRPr>
          </a:p>
        </p:txBody>
      </p:sp>
      <p:sp>
        <p:nvSpPr>
          <p:cNvPr id="3" name="Content Placeholder 2"/>
          <p:cNvSpPr>
            <a:spLocks noGrp="1"/>
          </p:cNvSpPr>
          <p:nvPr>
            <p:ph idx="1"/>
          </p:nvPr>
        </p:nvSpPr>
        <p:spPr/>
        <p:txBody>
          <a:bodyPr/>
          <a:lstStyle/>
          <a:p>
            <a:pPr marL="514350" indent="-514350">
              <a:buFont typeface="+mj-lt"/>
              <a:buAutoNum type="arabicPeriod"/>
            </a:pPr>
            <a:r>
              <a:rPr lang="zh-CN" altLang="en-US" dirty="0" smtClean="0">
                <a:latin typeface="楷体" panose="02010609060101010101" charset="-122"/>
                <a:ea typeface="楷体" panose="02010609060101010101" charset="-122"/>
                <a:cs typeface="楷体" panose="02010609060101010101" charset="-122"/>
              </a:rPr>
              <a:t>阅读项目说明，了解项目目标</a:t>
            </a:r>
          </a:p>
          <a:p>
            <a:pPr marL="514350" indent="-514350">
              <a:buFont typeface="+mj-lt"/>
              <a:buAutoNum type="arabicPeriod"/>
            </a:pPr>
            <a:r>
              <a:rPr lang="zh-CN" altLang="en-US" dirty="0" smtClean="0">
                <a:latin typeface="楷体" panose="02010609060101010101" charset="-122"/>
                <a:ea typeface="楷体" panose="02010609060101010101" charset="-122"/>
                <a:cs typeface="楷体" panose="02010609060101010101" charset="-122"/>
              </a:rPr>
              <a:t>阅读</a:t>
            </a:r>
            <a:r>
              <a:rPr lang="en-US" altLang="zh-CN" dirty="0" smtClean="0">
                <a:latin typeface="楷体" panose="02010609060101010101" charset="-122"/>
                <a:ea typeface="楷体" panose="02010609060101010101" charset="-122"/>
                <a:cs typeface="楷体" panose="02010609060101010101" charset="-122"/>
              </a:rPr>
              <a:t>MIPS</a:t>
            </a:r>
            <a:r>
              <a:rPr lang="zh-CN" altLang="en-US" dirty="0" smtClean="0">
                <a:latin typeface="楷体" panose="02010609060101010101" charset="-122"/>
                <a:ea typeface="楷体" panose="02010609060101010101" charset="-122"/>
                <a:cs typeface="楷体" panose="02010609060101010101" charset="-122"/>
              </a:rPr>
              <a:t>指令手册，了解待实现指令的</a:t>
            </a:r>
            <a:r>
              <a:rPr lang="en-US" altLang="zh-CN" dirty="0" smtClean="0">
                <a:latin typeface="楷体" panose="02010609060101010101" charset="-122"/>
                <a:ea typeface="楷体" panose="02010609060101010101" charset="-122"/>
                <a:cs typeface="楷体" panose="02010609060101010101" charset="-122"/>
              </a:rPr>
              <a:t>RTL</a:t>
            </a:r>
            <a:r>
              <a:rPr lang="zh-CN" altLang="en-US" dirty="0" smtClean="0">
                <a:latin typeface="楷体" panose="02010609060101010101" charset="-122"/>
                <a:ea typeface="楷体" panose="02010609060101010101" charset="-122"/>
                <a:cs typeface="楷体" panose="02010609060101010101" charset="-122"/>
              </a:rPr>
              <a:t>描述</a:t>
            </a:r>
          </a:p>
          <a:p>
            <a:pPr marL="514350" indent="-514350">
              <a:buFont typeface="+mj-lt"/>
              <a:buAutoNum type="arabicPeriod"/>
            </a:pPr>
            <a:r>
              <a:rPr lang="zh-CN" altLang="en-US" dirty="0" smtClean="0">
                <a:latin typeface="楷体" panose="02010609060101010101" charset="-122"/>
                <a:ea typeface="楷体" panose="02010609060101010101" charset="-122"/>
                <a:cs typeface="楷体" panose="02010609060101010101" charset="-122"/>
              </a:rPr>
              <a:t>数据通路设计</a:t>
            </a:r>
          </a:p>
          <a:p>
            <a:pPr lvl="1">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根据</a:t>
            </a:r>
            <a:r>
              <a:rPr lang="en-US" altLang="zh-CN" dirty="0" smtClean="0">
                <a:latin typeface="楷体" panose="02010609060101010101" charset="-122"/>
                <a:ea typeface="楷体" panose="02010609060101010101" charset="-122"/>
                <a:cs typeface="楷体" panose="02010609060101010101" charset="-122"/>
              </a:rPr>
              <a:t>RTL</a:t>
            </a:r>
            <a:r>
              <a:rPr lang="zh-CN" altLang="en-US" dirty="0" smtClean="0">
                <a:latin typeface="楷体" panose="02010609060101010101" charset="-122"/>
                <a:ea typeface="楷体" panose="02010609060101010101" charset="-122"/>
                <a:cs typeface="楷体" panose="02010609060101010101" charset="-122"/>
              </a:rPr>
              <a:t>，设计出每条指令的分数据通路</a:t>
            </a:r>
          </a:p>
          <a:p>
            <a:pPr lvl="1">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将所有的分数据通路合成完整的数据通路</a:t>
            </a:r>
          </a:p>
          <a:p>
            <a:pPr lvl="2">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关键：综合出需要的</a:t>
            </a:r>
            <a:r>
              <a:rPr lang="en-US" altLang="zh-CN" dirty="0" smtClean="0">
                <a:latin typeface="楷体" panose="02010609060101010101" charset="-122"/>
                <a:ea typeface="楷体" panose="02010609060101010101" charset="-122"/>
                <a:cs typeface="楷体" panose="02010609060101010101" charset="-122"/>
              </a:rPr>
              <a:t>MUX</a:t>
            </a:r>
            <a:endParaRPr lang="zh-CN" altLang="en-US" dirty="0" smtClean="0">
              <a:latin typeface="楷体" panose="02010609060101010101" charset="-122"/>
              <a:ea typeface="楷体" panose="02010609060101010101" charset="-122"/>
              <a:cs typeface="楷体" panose="02010609060101010101" charset="-122"/>
            </a:endParaRPr>
          </a:p>
          <a:p>
            <a:pPr marL="514350" indent="-514350">
              <a:buFont typeface="+mj-lt"/>
              <a:buAutoNum type="arabicPeriod"/>
            </a:pPr>
            <a:r>
              <a:rPr lang="zh-CN" altLang="en-US" dirty="0" smtClean="0">
                <a:latin typeface="楷体" panose="02010609060101010101" charset="-122"/>
                <a:ea typeface="楷体" panose="02010609060101010101" charset="-122"/>
                <a:cs typeface="楷体" panose="02010609060101010101" charset="-122"/>
              </a:rPr>
              <a:t>控制器设计</a:t>
            </a:r>
          </a:p>
          <a:p>
            <a:pPr lvl="1">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根据</a:t>
            </a:r>
            <a:r>
              <a:rPr lang="en-US" altLang="zh-CN" dirty="0" smtClean="0">
                <a:latin typeface="楷体" panose="02010609060101010101" charset="-122"/>
                <a:ea typeface="楷体" panose="02010609060101010101" charset="-122"/>
                <a:cs typeface="楷体" panose="02010609060101010101" charset="-122"/>
              </a:rPr>
              <a:t>RTL</a:t>
            </a:r>
            <a:r>
              <a:rPr lang="zh-CN" altLang="en-US" dirty="0" smtClean="0">
                <a:latin typeface="楷体" panose="02010609060101010101" charset="-122"/>
                <a:ea typeface="楷体" panose="02010609060101010101" charset="-122"/>
                <a:cs typeface="楷体" panose="02010609060101010101" charset="-122"/>
              </a:rPr>
              <a:t>，给出每条指令控制信号真值表</a:t>
            </a:r>
          </a:p>
          <a:p>
            <a:pPr lvl="1">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将所有指令的控制信号真指表合成完整真值表</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单周期</a:t>
            </a:r>
            <a:r>
              <a:rPr lang="en-US" altLang="zh-CN" dirty="0" smtClean="0"/>
              <a:t>CPU</a:t>
            </a:r>
            <a:r>
              <a:rPr lang="zh-CN" altLang="en-US" dirty="0" smtClean="0"/>
              <a:t>数据通路</a:t>
            </a:r>
            <a:endParaRPr lang="zh-CN" altLang="en-US" dirty="0"/>
          </a:p>
        </p:txBody>
      </p:sp>
      <p:grpSp>
        <p:nvGrpSpPr>
          <p:cNvPr id="3" name="组合 2"/>
          <p:cNvGrpSpPr/>
          <p:nvPr/>
        </p:nvGrpSpPr>
        <p:grpSpPr>
          <a:xfrm>
            <a:off x="1524000" y="2584940"/>
            <a:ext cx="9144000" cy="3120308"/>
            <a:chOff x="1524000" y="2584940"/>
            <a:chExt cx="9144000" cy="3120308"/>
          </a:xfrm>
        </p:grpSpPr>
        <p:sp>
          <p:nvSpPr>
            <p:cNvPr id="4" name="矩形 3"/>
            <p:cNvSpPr/>
            <p:nvPr/>
          </p:nvSpPr>
          <p:spPr bwMode="auto">
            <a:xfrm>
              <a:off x="1524000" y="5245216"/>
              <a:ext cx="9144000" cy="460032"/>
            </a:xfrm>
            <a:prstGeom prst="rect">
              <a:avLst/>
            </a:prstGeom>
            <a:solidFill>
              <a:schemeClr val="bg1"/>
            </a:solidFill>
            <a:ln w="9525" cap="flat" cmpd="sng" algn="ctr">
              <a:noFill/>
              <a:prstDash val="solid"/>
              <a:round/>
              <a:headEnd type="none" w="med" len="med"/>
              <a:tailEnd type="triangle" w="lg" len="lg"/>
            </a:ln>
            <a:effectLst/>
          </p:spPr>
          <p:txBody>
            <a:bodyPr vert="horz" wrap="none" lIns="91440" tIns="45720" rIns="91440" bIns="45720" numCol="1" rtlCol="0" anchor="ctr" anchorCtr="0" compatLnSpc="1"/>
            <a:lstStyle/>
            <a:p>
              <a:pPr marL="342900" indent="-342900" algn="ctr" fontAlgn="base">
                <a:spcBef>
                  <a:spcPct val="20000"/>
                </a:spcBef>
                <a:spcAft>
                  <a:spcPct val="0"/>
                </a:spcAft>
                <a:buClr>
                  <a:srgbClr val="FF9900"/>
                </a:buClr>
              </a:pPr>
              <a:endParaRPr lang="zh-CN" altLang="en-US" sz="2800">
                <a:latin typeface="Times New Roman" panose="02020603050405020304" pitchFamily="18" charset="0"/>
                <a:ea typeface="宋体" panose="02010600030101010101" pitchFamily="2" charset="-122"/>
                <a:sym typeface="Wingdings" panose="05000000000000000000" pitchFamily="2" charset="2"/>
              </a:endParaRPr>
            </a:p>
          </p:txBody>
        </p:sp>
        <p:sp>
          <p:nvSpPr>
            <p:cNvPr id="5" name="Line 46"/>
            <p:cNvSpPr>
              <a:spLocks noChangeShapeType="1"/>
            </p:cNvSpPr>
            <p:nvPr/>
          </p:nvSpPr>
          <p:spPr bwMode="auto">
            <a:xfrm>
              <a:off x="3790932" y="3954035"/>
              <a:ext cx="1008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6" name="Line 96"/>
            <p:cNvSpPr>
              <a:spLocks noChangeShapeType="1"/>
            </p:cNvSpPr>
            <p:nvPr/>
          </p:nvSpPr>
          <p:spPr bwMode="auto">
            <a:xfrm>
              <a:off x="3790932" y="3522235"/>
              <a:ext cx="1008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 name="Line 106"/>
            <p:cNvSpPr>
              <a:spLocks noChangeShapeType="1"/>
            </p:cNvSpPr>
            <p:nvPr/>
          </p:nvSpPr>
          <p:spPr bwMode="auto">
            <a:xfrm flipV="1">
              <a:off x="2928000" y="3872172"/>
              <a:ext cx="22364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8" name="Line 134"/>
            <p:cNvSpPr>
              <a:spLocks noChangeShapeType="1"/>
            </p:cNvSpPr>
            <p:nvPr/>
          </p:nvSpPr>
          <p:spPr bwMode="auto">
            <a:xfrm flipV="1">
              <a:off x="1632000" y="3519044"/>
              <a:ext cx="144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 name="Line 135"/>
            <p:cNvSpPr>
              <a:spLocks noChangeShapeType="1"/>
            </p:cNvSpPr>
            <p:nvPr/>
          </p:nvSpPr>
          <p:spPr bwMode="auto">
            <a:xfrm>
              <a:off x="1991545" y="3522234"/>
              <a:ext cx="36492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 name="Rectangle 12"/>
            <p:cNvSpPr>
              <a:spLocks noChangeArrowheads="1"/>
            </p:cNvSpPr>
            <p:nvPr/>
          </p:nvSpPr>
          <p:spPr bwMode="auto">
            <a:xfrm>
              <a:off x="2356470" y="3160160"/>
              <a:ext cx="563559" cy="1368152"/>
            </a:xfrm>
            <a:prstGeom prst="rect">
              <a:avLst/>
            </a:prstGeom>
            <a:solidFill>
              <a:srgbClr val="FFFFFF"/>
            </a:solidFill>
            <a:ln w="28575">
              <a:solidFill>
                <a:schemeClr val="tx1"/>
              </a:solidFill>
              <a:miter lim="800000"/>
            </a:ln>
          </p:spPr>
          <p:txBody>
            <a:bodyPr wrap="none" lIns="36000" rIns="36000" anchor="ctr"/>
            <a:lstStyle/>
            <a:p>
              <a:pPr algn="ctr" eaLnBrk="0" fontAlgn="base" hangingPunct="0">
                <a:spcBef>
                  <a:spcPct val="0"/>
                </a:spcBef>
                <a:spcAft>
                  <a:spcPct val="0"/>
                </a:spcAft>
              </a:pPr>
              <a:endParaRPr lang="en-US" altLang="zh-CN" sz="1200" b="1" dirty="0">
                <a:solidFill>
                  <a:srgbClr val="000000"/>
                </a:solidFill>
                <a:latin typeface="Helvetica" pitchFamily="80" charset="0"/>
              </a:endParaRPr>
            </a:p>
            <a:p>
              <a:pPr algn="ctr" eaLnBrk="0" fontAlgn="base" hangingPunct="0">
                <a:spcBef>
                  <a:spcPct val="0"/>
                </a:spcBef>
                <a:spcAft>
                  <a:spcPct val="0"/>
                </a:spcAft>
              </a:pPr>
              <a:endParaRPr lang="en-US" altLang="zh-CN" sz="1200" b="1" dirty="0">
                <a:solidFill>
                  <a:srgbClr val="000000"/>
                </a:solidFill>
                <a:latin typeface="Helvetica" pitchFamily="80" charset="0"/>
              </a:endParaRPr>
            </a:p>
            <a:p>
              <a:pPr algn="ctr" eaLnBrk="0" fontAlgn="base" hangingPunct="0">
                <a:spcBef>
                  <a:spcPct val="0"/>
                </a:spcBef>
                <a:spcAft>
                  <a:spcPct val="0"/>
                </a:spcAft>
              </a:pPr>
              <a:endParaRPr lang="en-US" altLang="zh-CN" sz="1200" b="1" dirty="0">
                <a:solidFill>
                  <a:srgbClr val="000000"/>
                </a:solidFill>
                <a:latin typeface="Helvetica" pitchFamily="80" charset="0"/>
              </a:endParaRPr>
            </a:p>
            <a:p>
              <a:pPr algn="ctr" eaLnBrk="0" fontAlgn="base" hangingPunct="0">
                <a:spcBef>
                  <a:spcPct val="0"/>
                </a:spcBef>
                <a:spcAft>
                  <a:spcPct val="0"/>
                </a:spcAft>
              </a:pPr>
              <a:endParaRPr lang="en-US" altLang="zh-CN" sz="1200" b="1" dirty="0">
                <a:solidFill>
                  <a:srgbClr val="000000"/>
                </a:solidFill>
                <a:latin typeface="Helvetica" pitchFamily="80" charset="0"/>
              </a:endParaRPr>
            </a:p>
            <a:p>
              <a:pPr algn="ct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r>
                <a:rPr lang="zh-CN" altLang="en-US" sz="1100" dirty="0">
                  <a:solidFill>
                    <a:srgbClr val="000000"/>
                  </a:solidFill>
                  <a:latin typeface="黑体" panose="02010609060101010101" pitchFamily="49" charset="-122"/>
                </a:rPr>
                <a:t>指令</a:t>
              </a:r>
              <a:endParaRPr lang="en-US" altLang="zh-CN" sz="1100" dirty="0">
                <a:solidFill>
                  <a:srgbClr val="000000"/>
                </a:solidFill>
                <a:latin typeface="黑体" panose="02010609060101010101" pitchFamily="49" charset="-122"/>
              </a:endParaRPr>
            </a:p>
            <a:p>
              <a:pPr algn="r" eaLnBrk="0" fontAlgn="base" hangingPunct="0">
                <a:spcBef>
                  <a:spcPct val="0"/>
                </a:spcBef>
                <a:spcAft>
                  <a:spcPct val="0"/>
                </a:spcAft>
              </a:pPr>
              <a:r>
                <a:rPr lang="zh-CN" altLang="en-US" sz="1100" dirty="0">
                  <a:solidFill>
                    <a:srgbClr val="000000"/>
                  </a:solidFill>
                  <a:latin typeface="黑体" panose="02010609060101010101" pitchFamily="49" charset="-122"/>
                </a:rPr>
                <a:t>存储器</a:t>
              </a:r>
              <a:endParaRPr lang="en-US" altLang="zh-CN" sz="1200" dirty="0">
                <a:solidFill>
                  <a:srgbClr val="000000"/>
                </a:solidFill>
                <a:latin typeface="Helvetica" pitchFamily="80" charset="0"/>
              </a:endParaRPr>
            </a:p>
          </p:txBody>
        </p:sp>
        <p:sp>
          <p:nvSpPr>
            <p:cNvPr id="11" name="Text Box 13"/>
            <p:cNvSpPr txBox="1">
              <a:spLocks noChangeArrowheads="1"/>
            </p:cNvSpPr>
            <p:nvPr/>
          </p:nvSpPr>
          <p:spPr bwMode="auto">
            <a:xfrm>
              <a:off x="2409230" y="3463996"/>
              <a:ext cx="49942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err="1">
                  <a:solidFill>
                    <a:srgbClr val="000000"/>
                  </a:solidFill>
                </a:rPr>
                <a:t>Addr</a:t>
              </a:r>
              <a:endParaRPr lang="en-US" altLang="zh-CN" sz="1000" dirty="0">
                <a:solidFill>
                  <a:srgbClr val="000000"/>
                </a:solidFill>
              </a:endParaRPr>
            </a:p>
          </p:txBody>
        </p:sp>
        <p:sp>
          <p:nvSpPr>
            <p:cNvPr id="12" name="Text Box 13"/>
            <p:cNvSpPr txBox="1">
              <a:spLocks noChangeArrowheads="1"/>
            </p:cNvSpPr>
            <p:nvPr/>
          </p:nvSpPr>
          <p:spPr bwMode="auto">
            <a:xfrm>
              <a:off x="2658943" y="3787090"/>
              <a:ext cx="24971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Data</a:t>
              </a:r>
            </a:p>
          </p:txBody>
        </p:sp>
        <p:sp>
          <p:nvSpPr>
            <p:cNvPr id="13" name="Rectangle 3"/>
            <p:cNvSpPr>
              <a:spLocks noChangeArrowheads="1"/>
            </p:cNvSpPr>
            <p:nvPr/>
          </p:nvSpPr>
          <p:spPr bwMode="auto">
            <a:xfrm>
              <a:off x="1775520" y="3088996"/>
              <a:ext cx="216024" cy="936104"/>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fontAlgn="ctr">
                <a:spcBef>
                  <a:spcPct val="0"/>
                </a:spcBef>
                <a:spcAft>
                  <a:spcPct val="0"/>
                </a:spcAft>
              </a:pPr>
              <a:r>
                <a:rPr kumimoji="1" lang="en-US" altLang="zh-CN" sz="1100" b="1" dirty="0">
                  <a:solidFill>
                    <a:srgbClr val="000000"/>
                  </a:solidFill>
                  <a:latin typeface="Cambria" panose="02040503050406030204" pitchFamily="18" charset="0"/>
                </a:rPr>
                <a:t>PC</a:t>
              </a:r>
              <a:endParaRPr kumimoji="1" lang="zh-CN" altLang="en-US" sz="1100" b="1" dirty="0">
                <a:solidFill>
                  <a:srgbClr val="000000"/>
                </a:solidFill>
                <a:latin typeface="Cambria" panose="02040503050406030204" pitchFamily="18" charset="0"/>
              </a:endParaRPr>
            </a:p>
          </p:txBody>
        </p:sp>
        <p:sp>
          <p:nvSpPr>
            <p:cNvPr id="15" name="Rectangle 41"/>
            <p:cNvSpPr>
              <a:spLocks noChangeAspect="1" noChangeArrowheads="1"/>
            </p:cNvSpPr>
            <p:nvPr/>
          </p:nvSpPr>
          <p:spPr bwMode="auto">
            <a:xfrm>
              <a:off x="3143672" y="3047254"/>
              <a:ext cx="648370" cy="1512888"/>
            </a:xfrm>
            <a:prstGeom prst="rect">
              <a:avLst/>
            </a:prstGeom>
            <a:solidFill>
              <a:srgbClr val="FFFFFF"/>
            </a:solidFill>
            <a:ln w="76200">
              <a:solidFill>
                <a:schemeClr val="accent6">
                  <a:lumMod val="75000"/>
                </a:schemeClr>
              </a:solidFill>
              <a:miter lim="800000"/>
            </a:ln>
          </p:spPr>
          <p:txBody>
            <a:bodyPr wrap="none" lIns="18000" rIns="18000" anchor="ctr"/>
            <a:lstStyle/>
            <a:p>
              <a:pPr fontAlgn="ctr">
                <a:spcBef>
                  <a:spcPct val="0"/>
                </a:spcBef>
                <a:spcAft>
                  <a:spcPct val="0"/>
                </a:spcAft>
              </a:pPr>
              <a:r>
                <a:rPr kumimoji="1" lang="zh-CN" altLang="en-US" sz="1100" dirty="0">
                  <a:solidFill>
                    <a:srgbClr val="000000"/>
                  </a:solidFill>
                  <a:latin typeface="黑体" panose="02010609060101010101" pitchFamily="49" charset="-122"/>
                </a:rPr>
                <a:t>指</a:t>
              </a:r>
            </a:p>
            <a:p>
              <a:pPr fontAlgn="ctr">
                <a:spcBef>
                  <a:spcPct val="0"/>
                </a:spcBef>
                <a:spcAft>
                  <a:spcPct val="0"/>
                </a:spcAft>
              </a:pPr>
              <a:r>
                <a:rPr kumimoji="1" lang="zh-CN" altLang="en-US" sz="1100" dirty="0">
                  <a:solidFill>
                    <a:srgbClr val="000000"/>
                  </a:solidFill>
                  <a:latin typeface="黑体" panose="02010609060101010101" pitchFamily="49" charset="-122"/>
                </a:rPr>
                <a:t>令</a:t>
              </a:r>
            </a:p>
            <a:p>
              <a:pPr fontAlgn="ctr">
                <a:spcBef>
                  <a:spcPct val="0"/>
                </a:spcBef>
                <a:spcAft>
                  <a:spcPct val="0"/>
                </a:spcAft>
              </a:pPr>
              <a:r>
                <a:rPr kumimoji="1" lang="zh-CN" altLang="en-US" sz="1100" dirty="0">
                  <a:solidFill>
                    <a:srgbClr val="000000"/>
                  </a:solidFill>
                  <a:latin typeface="黑体" panose="02010609060101010101" pitchFamily="49" charset="-122"/>
                </a:rPr>
                <a:t>寄</a:t>
              </a:r>
            </a:p>
            <a:p>
              <a:pPr fontAlgn="ctr">
                <a:spcBef>
                  <a:spcPct val="0"/>
                </a:spcBef>
                <a:spcAft>
                  <a:spcPct val="0"/>
                </a:spcAft>
              </a:pPr>
              <a:r>
                <a:rPr kumimoji="1" lang="zh-CN" altLang="en-US" sz="1100" dirty="0">
                  <a:solidFill>
                    <a:srgbClr val="000000"/>
                  </a:solidFill>
                  <a:latin typeface="黑体" panose="02010609060101010101" pitchFamily="49" charset="-122"/>
                </a:rPr>
                <a:t>存</a:t>
              </a:r>
            </a:p>
            <a:p>
              <a:pPr fontAlgn="ctr">
                <a:spcBef>
                  <a:spcPct val="0"/>
                </a:spcBef>
                <a:spcAft>
                  <a:spcPct val="0"/>
                </a:spcAft>
              </a:pPr>
              <a:r>
                <a:rPr kumimoji="1" lang="zh-CN" altLang="en-US" sz="1100" dirty="0">
                  <a:solidFill>
                    <a:srgbClr val="000000"/>
                  </a:solidFill>
                  <a:latin typeface="黑体" panose="02010609060101010101" pitchFamily="49" charset="-122"/>
                </a:rPr>
                <a:t>器</a:t>
              </a:r>
            </a:p>
          </p:txBody>
        </p:sp>
        <p:sp>
          <p:nvSpPr>
            <p:cNvPr id="16" name="Text Box 42"/>
            <p:cNvSpPr txBox="1">
              <a:spLocks noChangeArrowheads="1"/>
            </p:cNvSpPr>
            <p:nvPr/>
          </p:nvSpPr>
          <p:spPr bwMode="auto">
            <a:xfrm>
              <a:off x="3290392" y="3118692"/>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zh-CN" altLang="en-US" sz="1000">
                  <a:solidFill>
                    <a:srgbClr val="000000"/>
                  </a:solidFill>
                </a:rPr>
                <a:t>指令</a:t>
              </a:r>
            </a:p>
            <a:p>
              <a:pPr algn="r" eaLnBrk="1" fontAlgn="ctr" hangingPunct="1">
                <a:spcBef>
                  <a:spcPct val="0"/>
                </a:spcBef>
                <a:spcAft>
                  <a:spcPct val="0"/>
                </a:spcAft>
              </a:pPr>
              <a:r>
                <a:rPr lang="en-US" altLang="zh-CN" sz="1000">
                  <a:solidFill>
                    <a:srgbClr val="000000"/>
                  </a:solidFill>
                </a:rPr>
                <a:t>[31:26]</a:t>
              </a:r>
            </a:p>
          </p:txBody>
        </p:sp>
        <p:sp>
          <p:nvSpPr>
            <p:cNvPr id="17" name="Text Box 43"/>
            <p:cNvSpPr txBox="1">
              <a:spLocks noChangeArrowheads="1"/>
            </p:cNvSpPr>
            <p:nvPr/>
          </p:nvSpPr>
          <p:spPr bwMode="auto">
            <a:xfrm>
              <a:off x="3361829" y="3479054"/>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zh-CN" altLang="en-US" sz="1000">
                  <a:solidFill>
                    <a:srgbClr val="000000"/>
                  </a:solidFill>
                </a:rPr>
                <a:t>指令</a:t>
              </a:r>
            </a:p>
            <a:p>
              <a:pPr algn="r" eaLnBrk="1" fontAlgn="ctr" hangingPunct="1">
                <a:spcBef>
                  <a:spcPct val="0"/>
                </a:spcBef>
                <a:spcAft>
                  <a:spcPct val="0"/>
                </a:spcAft>
              </a:pPr>
              <a:r>
                <a:rPr lang="en-US" altLang="zh-CN" sz="1000">
                  <a:solidFill>
                    <a:srgbClr val="000000"/>
                  </a:solidFill>
                </a:rPr>
                <a:t>[25:21]</a:t>
              </a:r>
            </a:p>
          </p:txBody>
        </p:sp>
        <p:sp>
          <p:nvSpPr>
            <p:cNvPr id="18" name="Text Box 44"/>
            <p:cNvSpPr txBox="1">
              <a:spLocks noChangeArrowheads="1"/>
            </p:cNvSpPr>
            <p:nvPr/>
          </p:nvSpPr>
          <p:spPr bwMode="auto">
            <a:xfrm>
              <a:off x="3361829" y="3855292"/>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zh-CN" altLang="en-US" sz="1000">
                  <a:solidFill>
                    <a:srgbClr val="000000"/>
                  </a:solidFill>
                </a:rPr>
                <a:t>指令</a:t>
              </a:r>
            </a:p>
            <a:p>
              <a:pPr algn="r" eaLnBrk="1" fontAlgn="ctr" hangingPunct="1">
                <a:spcBef>
                  <a:spcPct val="0"/>
                </a:spcBef>
                <a:spcAft>
                  <a:spcPct val="0"/>
                </a:spcAft>
              </a:pPr>
              <a:r>
                <a:rPr lang="en-US" altLang="zh-CN" sz="1000">
                  <a:solidFill>
                    <a:srgbClr val="000000"/>
                  </a:solidFill>
                </a:rPr>
                <a:t>[20:16]</a:t>
              </a:r>
            </a:p>
          </p:txBody>
        </p:sp>
        <p:sp>
          <p:nvSpPr>
            <p:cNvPr id="19" name="Text Box 45"/>
            <p:cNvSpPr txBox="1">
              <a:spLocks noChangeArrowheads="1"/>
            </p:cNvSpPr>
            <p:nvPr/>
          </p:nvSpPr>
          <p:spPr bwMode="auto">
            <a:xfrm>
              <a:off x="3361829" y="4214067"/>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zh-CN" altLang="en-US" sz="1000">
                  <a:solidFill>
                    <a:srgbClr val="000000"/>
                  </a:solidFill>
                </a:rPr>
                <a:t>指令</a:t>
              </a:r>
            </a:p>
            <a:p>
              <a:pPr algn="r" eaLnBrk="1" fontAlgn="ctr" hangingPunct="1">
                <a:spcBef>
                  <a:spcPct val="0"/>
                </a:spcBef>
                <a:spcAft>
                  <a:spcPct val="0"/>
                </a:spcAft>
              </a:pPr>
              <a:r>
                <a:rPr lang="en-US" altLang="zh-CN" sz="1000">
                  <a:solidFill>
                    <a:srgbClr val="000000"/>
                  </a:solidFill>
                </a:rPr>
                <a:t>[15:0]</a:t>
              </a:r>
            </a:p>
          </p:txBody>
        </p:sp>
        <p:grpSp>
          <p:nvGrpSpPr>
            <p:cNvPr id="20" name="组合 9"/>
            <p:cNvGrpSpPr/>
            <p:nvPr/>
          </p:nvGrpSpPr>
          <p:grpSpPr>
            <a:xfrm>
              <a:off x="1841300" y="3939340"/>
              <a:ext cx="72008" cy="80540"/>
              <a:chOff x="287524" y="3070225"/>
              <a:chExt cx="72008" cy="80540"/>
            </a:xfrm>
          </p:grpSpPr>
          <p:cxnSp>
            <p:nvCxnSpPr>
              <p:cNvPr id="21" name="直接连接符 20"/>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23" name="组合 271"/>
            <p:cNvGrpSpPr/>
            <p:nvPr/>
          </p:nvGrpSpPr>
          <p:grpSpPr>
            <a:xfrm>
              <a:off x="3233347" y="4479946"/>
              <a:ext cx="72008" cy="80540"/>
              <a:chOff x="287524" y="3070225"/>
              <a:chExt cx="72008" cy="80540"/>
            </a:xfrm>
          </p:grpSpPr>
          <p:cxnSp>
            <p:nvCxnSpPr>
              <p:cNvPr id="24" name="直接连接符 23"/>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5" name="直接连接符 24"/>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sp>
          <p:nvSpPr>
            <p:cNvPr id="26" name="Line 47"/>
            <p:cNvSpPr>
              <a:spLocks noChangeShapeType="1"/>
            </p:cNvSpPr>
            <p:nvPr/>
          </p:nvSpPr>
          <p:spPr bwMode="auto">
            <a:xfrm flipV="1">
              <a:off x="3791745" y="4385140"/>
              <a:ext cx="57606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27" name="Group 131"/>
            <p:cNvGrpSpPr/>
            <p:nvPr/>
          </p:nvGrpSpPr>
          <p:grpSpPr bwMode="auto">
            <a:xfrm flipV="1">
              <a:off x="1631999" y="2584940"/>
              <a:ext cx="5904000" cy="927232"/>
              <a:chOff x="4286" y="1525"/>
              <a:chExt cx="363" cy="272"/>
            </a:xfrm>
          </p:grpSpPr>
          <p:sp>
            <p:nvSpPr>
              <p:cNvPr id="28" name="Line 132"/>
              <p:cNvSpPr>
                <a:spLocks noChangeShapeType="1"/>
              </p:cNvSpPr>
              <p:nvPr/>
            </p:nvSpPr>
            <p:spPr bwMode="auto">
              <a:xfrm flipV="1">
                <a:off x="4286" y="1525"/>
                <a:ext cx="0"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29" name="Line 133"/>
              <p:cNvSpPr>
                <a:spLocks noChangeShapeType="1"/>
              </p:cNvSpPr>
              <p:nvPr/>
            </p:nvSpPr>
            <p:spPr bwMode="auto">
              <a:xfrm flipH="1" flipV="1">
                <a:off x="4286" y="1797"/>
                <a:ext cx="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grpSp>
          <p:nvGrpSpPr>
            <p:cNvPr id="30" name="Group 110"/>
            <p:cNvGrpSpPr/>
            <p:nvPr/>
          </p:nvGrpSpPr>
          <p:grpSpPr bwMode="auto">
            <a:xfrm flipV="1">
              <a:off x="2129750" y="2872972"/>
              <a:ext cx="4464000" cy="646063"/>
              <a:chOff x="4286" y="1525"/>
              <a:chExt cx="362" cy="272"/>
            </a:xfrm>
          </p:grpSpPr>
          <p:sp>
            <p:nvSpPr>
              <p:cNvPr id="31" name="Line 111"/>
              <p:cNvSpPr>
                <a:spLocks noChangeShapeType="1"/>
              </p:cNvSpPr>
              <p:nvPr/>
            </p:nvSpPr>
            <p:spPr bwMode="auto">
              <a:xfrm flipV="1">
                <a:off x="4286" y="1525"/>
                <a:ext cx="0"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32" name="Line 112"/>
              <p:cNvSpPr>
                <a:spLocks noChangeShapeType="1"/>
              </p:cNvSpPr>
              <p:nvPr/>
            </p:nvSpPr>
            <p:spPr bwMode="auto">
              <a:xfrm flipH="1" flipV="1">
                <a:off x="4286" y="1797"/>
                <a:ext cx="362" cy="0"/>
              </a:xfrm>
              <a:prstGeom prst="line">
                <a:avLst/>
              </a:prstGeom>
              <a:noFill/>
              <a:ln w="12700">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sp>
          <p:nvSpPr>
            <p:cNvPr id="33" name="AutoShape 150"/>
            <p:cNvSpPr>
              <a:spLocks noChangeArrowheads="1"/>
            </p:cNvSpPr>
            <p:nvPr/>
          </p:nvSpPr>
          <p:spPr bwMode="auto">
            <a:xfrm>
              <a:off x="2094032" y="3483327"/>
              <a:ext cx="71438" cy="71437"/>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38" name="Line 55"/>
            <p:cNvSpPr>
              <a:spLocks noChangeShapeType="1"/>
            </p:cNvSpPr>
            <p:nvPr/>
          </p:nvSpPr>
          <p:spPr bwMode="auto">
            <a:xfrm>
              <a:off x="5592000" y="3940978"/>
              <a:ext cx="1296088" cy="12114"/>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45" name="组合 61"/>
            <p:cNvGrpSpPr/>
            <p:nvPr/>
          </p:nvGrpSpPr>
          <p:grpSpPr>
            <a:xfrm>
              <a:off x="6888089" y="3709832"/>
              <a:ext cx="501799" cy="1179364"/>
              <a:chOff x="3132137" y="4337869"/>
              <a:chExt cx="582176" cy="1179364"/>
            </a:xfrm>
          </p:grpSpPr>
          <p:sp>
            <p:nvSpPr>
              <p:cNvPr id="46" name="Freeform 23"/>
              <p:cNvSpPr/>
              <p:nvPr/>
            </p:nvSpPr>
            <p:spPr bwMode="auto">
              <a:xfrm rot="5400000">
                <a:off x="2833542" y="4636464"/>
                <a:ext cx="1179364" cy="582173"/>
              </a:xfrm>
              <a:custGeom>
                <a:avLst/>
                <a:gdLst>
                  <a:gd name="T0" fmla="*/ 0 w 907"/>
                  <a:gd name="T1" fmla="*/ 2147483647 h 454"/>
                  <a:gd name="T2" fmla="*/ 2147483647 w 907"/>
                  <a:gd name="T3" fmla="*/ 2147483647 h 454"/>
                  <a:gd name="T4" fmla="*/ 2147483647 w 907"/>
                  <a:gd name="T5" fmla="*/ 2147483647 h 454"/>
                  <a:gd name="T6" fmla="*/ 2147483647 w 907"/>
                  <a:gd name="T7" fmla="*/ 2147483647 h 454"/>
                  <a:gd name="T8" fmla="*/ 2147483647 w 907"/>
                  <a:gd name="T9" fmla="*/ 2147483647 h 454"/>
                  <a:gd name="T10" fmla="*/ 2147483647 w 907"/>
                  <a:gd name="T11" fmla="*/ 0 h 454"/>
                  <a:gd name="T12" fmla="*/ 2147483647 w 907"/>
                  <a:gd name="T13" fmla="*/ 0 h 454"/>
                  <a:gd name="T14" fmla="*/ 0 w 907"/>
                  <a:gd name="T15" fmla="*/ 2147483647 h 454"/>
                  <a:gd name="T16" fmla="*/ 0 60000 65536"/>
                  <a:gd name="T17" fmla="*/ 0 60000 65536"/>
                  <a:gd name="T18" fmla="*/ 0 60000 65536"/>
                  <a:gd name="T19" fmla="*/ 0 60000 65536"/>
                  <a:gd name="T20" fmla="*/ 0 60000 65536"/>
                  <a:gd name="T21" fmla="*/ 0 60000 65536"/>
                  <a:gd name="T22" fmla="*/ 0 60000 65536"/>
                  <a:gd name="T23" fmla="*/ 0 60000 65536"/>
                  <a:gd name="T24" fmla="*/ 0 w 907"/>
                  <a:gd name="T25" fmla="*/ 0 h 454"/>
                  <a:gd name="T26" fmla="*/ 907 w 907"/>
                  <a:gd name="T27" fmla="*/ 454 h 4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7" h="454">
                    <a:moveTo>
                      <a:pt x="0" y="454"/>
                    </a:moveTo>
                    <a:lnTo>
                      <a:pt x="408" y="454"/>
                    </a:lnTo>
                    <a:lnTo>
                      <a:pt x="453" y="408"/>
                    </a:lnTo>
                    <a:lnTo>
                      <a:pt x="499" y="454"/>
                    </a:lnTo>
                    <a:lnTo>
                      <a:pt x="907" y="454"/>
                    </a:lnTo>
                    <a:lnTo>
                      <a:pt x="725" y="0"/>
                    </a:lnTo>
                    <a:lnTo>
                      <a:pt x="181" y="0"/>
                    </a:lnTo>
                    <a:lnTo>
                      <a:pt x="0" y="454"/>
                    </a:lnTo>
                    <a:close/>
                  </a:path>
                </a:pathLst>
              </a:custGeom>
              <a:noFill/>
              <a:ln w="28575"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47" name="Text Box 24"/>
              <p:cNvSpPr txBox="1">
                <a:spLocks noChangeArrowheads="1"/>
              </p:cNvSpPr>
              <p:nvPr/>
            </p:nvSpPr>
            <p:spPr bwMode="auto">
              <a:xfrm>
                <a:off x="3199963" y="4804459"/>
                <a:ext cx="306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rIns="0" anchor="ctr">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kumimoji="0" lang="en-US" altLang="zh-CN" sz="1100" b="1" dirty="0">
                    <a:solidFill>
                      <a:srgbClr val="000000"/>
                    </a:solidFill>
                    <a:latin typeface="Cambria" panose="02040503050406030204" pitchFamily="18" charset="0"/>
                  </a:rPr>
                  <a:t>ALU</a:t>
                </a:r>
                <a:endParaRPr kumimoji="0" lang="en-US" altLang="zh-CN" sz="1200" b="1" dirty="0">
                  <a:solidFill>
                    <a:srgbClr val="000000"/>
                  </a:solidFill>
                  <a:latin typeface="Cambria" panose="02040503050406030204" pitchFamily="18" charset="0"/>
                </a:endParaRPr>
              </a:p>
            </p:txBody>
          </p:sp>
          <p:sp>
            <p:nvSpPr>
              <p:cNvPr id="48" name="Text Box 25"/>
              <p:cNvSpPr txBox="1">
                <a:spLocks noChangeArrowheads="1"/>
              </p:cNvSpPr>
              <p:nvPr/>
            </p:nvSpPr>
            <p:spPr bwMode="auto">
              <a:xfrm>
                <a:off x="3332211" y="4581129"/>
                <a:ext cx="367273"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0"/>
                  </a:spcBef>
                  <a:spcAft>
                    <a:spcPct val="0"/>
                  </a:spcAft>
                </a:pPr>
                <a:r>
                  <a:rPr lang="en-US" altLang="zh-CN" sz="1000" dirty="0">
                    <a:solidFill>
                      <a:srgbClr val="000000"/>
                    </a:solidFill>
                  </a:rPr>
                  <a:t>Zero</a:t>
                </a:r>
              </a:p>
              <a:p>
                <a:pPr algn="ctr" eaLnBrk="1" fontAlgn="ctr" hangingPunct="1">
                  <a:spcBef>
                    <a:spcPct val="0"/>
                  </a:spcBef>
                  <a:spcAft>
                    <a:spcPct val="0"/>
                  </a:spcAft>
                </a:pPr>
                <a:r>
                  <a:rPr lang="en-US" altLang="zh-CN" sz="1000" dirty="0" err="1">
                    <a:solidFill>
                      <a:srgbClr val="000000"/>
                    </a:solidFill>
                  </a:rPr>
                  <a:t>Ov</a:t>
                </a:r>
                <a:endParaRPr lang="en-US" altLang="zh-CN" sz="1000" dirty="0">
                  <a:solidFill>
                    <a:srgbClr val="000000"/>
                  </a:solidFill>
                </a:endParaRPr>
              </a:p>
            </p:txBody>
          </p:sp>
          <p:sp>
            <p:nvSpPr>
              <p:cNvPr id="49" name="Text Box 26"/>
              <p:cNvSpPr txBox="1">
                <a:spLocks noChangeArrowheads="1"/>
              </p:cNvSpPr>
              <p:nvPr/>
            </p:nvSpPr>
            <p:spPr bwMode="auto">
              <a:xfrm>
                <a:off x="3332211" y="5013176"/>
                <a:ext cx="382102"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chor="b">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0000"/>
                  </a:lnSpc>
                  <a:spcBef>
                    <a:spcPct val="0"/>
                  </a:spcBef>
                  <a:spcAft>
                    <a:spcPct val="0"/>
                  </a:spcAft>
                </a:pPr>
                <a:r>
                  <a:rPr lang="en-US" altLang="zh-CN" sz="1000" dirty="0">
                    <a:solidFill>
                      <a:srgbClr val="000000"/>
                    </a:solidFill>
                  </a:rPr>
                  <a:t>ALU</a:t>
                </a:r>
              </a:p>
              <a:p>
                <a:pPr algn="ctr" eaLnBrk="1" fontAlgn="ctr" hangingPunct="1">
                  <a:lnSpc>
                    <a:spcPct val="80000"/>
                  </a:lnSpc>
                  <a:spcBef>
                    <a:spcPct val="0"/>
                  </a:spcBef>
                  <a:spcAft>
                    <a:spcPct val="0"/>
                  </a:spcAft>
                </a:pPr>
                <a:r>
                  <a:rPr lang="zh-CN" altLang="en-US" sz="1000" dirty="0">
                    <a:solidFill>
                      <a:srgbClr val="000000"/>
                    </a:solidFill>
                  </a:rPr>
                  <a:t>结果</a:t>
                </a:r>
              </a:p>
            </p:txBody>
          </p:sp>
        </p:grpSp>
        <p:sp>
          <p:nvSpPr>
            <p:cNvPr id="51" name="Line 55"/>
            <p:cNvSpPr>
              <a:spLocks noChangeShapeType="1"/>
            </p:cNvSpPr>
            <p:nvPr/>
          </p:nvSpPr>
          <p:spPr bwMode="auto">
            <a:xfrm flipV="1">
              <a:off x="7392144" y="4313131"/>
              <a:ext cx="100785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5" name="Line 164"/>
            <p:cNvSpPr>
              <a:spLocks noChangeShapeType="1"/>
            </p:cNvSpPr>
            <p:nvPr/>
          </p:nvSpPr>
          <p:spPr bwMode="auto">
            <a:xfrm flipH="1" flipV="1">
              <a:off x="8256240" y="3809076"/>
              <a:ext cx="0" cy="504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6" name="Line 9"/>
            <p:cNvSpPr>
              <a:spLocks noChangeShapeType="1"/>
            </p:cNvSpPr>
            <p:nvPr/>
          </p:nvSpPr>
          <p:spPr bwMode="auto">
            <a:xfrm flipV="1">
              <a:off x="6312024" y="4745178"/>
              <a:ext cx="0" cy="64800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7" name="Line 49"/>
            <p:cNvSpPr>
              <a:spLocks noChangeShapeType="1"/>
            </p:cNvSpPr>
            <p:nvPr/>
          </p:nvSpPr>
          <p:spPr bwMode="auto">
            <a:xfrm flipV="1">
              <a:off x="3935760" y="5393252"/>
              <a:ext cx="86409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8" name="Line 140"/>
            <p:cNvSpPr>
              <a:spLocks noChangeShapeType="1"/>
            </p:cNvSpPr>
            <p:nvPr/>
          </p:nvSpPr>
          <p:spPr bwMode="auto">
            <a:xfrm>
              <a:off x="4367809" y="5321245"/>
              <a:ext cx="141287" cy="1444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9" name="Text Box 257"/>
            <p:cNvSpPr txBox="1">
              <a:spLocks noChangeArrowheads="1"/>
            </p:cNvSpPr>
            <p:nvPr/>
          </p:nvSpPr>
          <p:spPr bwMode="auto">
            <a:xfrm>
              <a:off x="4367808" y="5251388"/>
              <a:ext cx="215900" cy="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pPr>
              <a:r>
                <a:rPr lang="en-US" altLang="zh-CN" sz="800" b="1" dirty="0">
                  <a:solidFill>
                    <a:srgbClr val="000000"/>
                  </a:solidFill>
                </a:rPr>
                <a:t>16</a:t>
              </a:r>
            </a:p>
          </p:txBody>
        </p:sp>
        <p:sp>
          <p:nvSpPr>
            <p:cNvPr id="60" name="Line 263"/>
            <p:cNvSpPr>
              <a:spLocks noChangeShapeType="1"/>
            </p:cNvSpPr>
            <p:nvPr/>
          </p:nvSpPr>
          <p:spPr bwMode="auto">
            <a:xfrm>
              <a:off x="5447928" y="5395404"/>
              <a:ext cx="864096" cy="0"/>
            </a:xfrm>
            <a:prstGeom prst="line">
              <a:avLst/>
            </a:prstGeom>
            <a:noFill/>
            <a:ln w="127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61" name="组合 116"/>
            <p:cNvGrpSpPr/>
            <p:nvPr/>
          </p:nvGrpSpPr>
          <p:grpSpPr>
            <a:xfrm rot="10800000" flipH="1" flipV="1">
              <a:off x="4799856" y="5177228"/>
              <a:ext cx="650224" cy="292234"/>
              <a:chOff x="3132138" y="4581128"/>
              <a:chExt cx="717226" cy="292234"/>
            </a:xfrm>
          </p:grpSpPr>
          <p:cxnSp>
            <p:nvCxnSpPr>
              <p:cNvPr id="62" name="直接连接符 61"/>
              <p:cNvCxnSpPr/>
              <p:nvPr/>
            </p:nvCxnSpPr>
            <p:spPr bwMode="auto">
              <a:xfrm>
                <a:off x="3132138" y="4869180"/>
                <a:ext cx="717226" cy="0"/>
              </a:xfrm>
              <a:prstGeom prst="line">
                <a:avLst/>
              </a:prstGeom>
              <a:noFill/>
              <a:ln w="19050" cap="flat" cmpd="sng" algn="ctr">
                <a:solidFill>
                  <a:schemeClr val="tx1"/>
                </a:solidFill>
                <a:prstDash val="solid"/>
                <a:round/>
                <a:headEnd type="none" w="med" len="med"/>
                <a:tailEnd type="none" w="med" len="med"/>
              </a:ln>
              <a:effectLst/>
            </p:spPr>
          </p:cxnSp>
          <p:cxnSp>
            <p:nvCxnSpPr>
              <p:cNvPr id="63" name="直接连接符 62"/>
              <p:cNvCxnSpPr/>
              <p:nvPr/>
            </p:nvCxnSpPr>
            <p:spPr bwMode="auto">
              <a:xfrm>
                <a:off x="3132138" y="4725144"/>
                <a:ext cx="0" cy="148218"/>
              </a:xfrm>
              <a:prstGeom prst="line">
                <a:avLst/>
              </a:prstGeom>
              <a:noFill/>
              <a:ln w="19050" cap="flat" cmpd="sng" algn="ctr">
                <a:solidFill>
                  <a:schemeClr val="tx1"/>
                </a:solidFill>
                <a:prstDash val="solid"/>
                <a:round/>
                <a:headEnd type="none" w="med" len="med"/>
                <a:tailEnd type="none" w="med" len="med"/>
              </a:ln>
              <a:effectLst/>
            </p:spPr>
          </p:cxnSp>
          <p:cxnSp>
            <p:nvCxnSpPr>
              <p:cNvPr id="64" name="直接连接符 63"/>
              <p:cNvCxnSpPr/>
              <p:nvPr/>
            </p:nvCxnSpPr>
            <p:spPr bwMode="auto">
              <a:xfrm flipV="1">
                <a:off x="3132138" y="4581128"/>
                <a:ext cx="717226" cy="144016"/>
              </a:xfrm>
              <a:prstGeom prst="line">
                <a:avLst/>
              </a:prstGeom>
              <a:noFill/>
              <a:ln w="19050" cap="flat" cmpd="sng" algn="ctr">
                <a:solidFill>
                  <a:schemeClr val="tx1"/>
                </a:solidFill>
                <a:prstDash val="solid"/>
                <a:round/>
                <a:headEnd type="none" w="med" len="med"/>
                <a:tailEnd type="none" w="med" len="med"/>
              </a:ln>
              <a:effectLst/>
            </p:spPr>
          </p:cxnSp>
          <p:cxnSp>
            <p:nvCxnSpPr>
              <p:cNvPr id="65" name="直接连接符 64"/>
              <p:cNvCxnSpPr/>
              <p:nvPr/>
            </p:nvCxnSpPr>
            <p:spPr bwMode="auto">
              <a:xfrm flipV="1">
                <a:off x="3849364" y="4581128"/>
                <a:ext cx="0" cy="288052"/>
              </a:xfrm>
              <a:prstGeom prst="line">
                <a:avLst/>
              </a:prstGeom>
              <a:noFill/>
              <a:ln w="19050" cap="flat" cmpd="sng" algn="ctr">
                <a:solidFill>
                  <a:schemeClr val="tx1"/>
                </a:solidFill>
                <a:prstDash val="solid"/>
                <a:round/>
                <a:headEnd type="none" w="med" len="med"/>
                <a:tailEnd type="none" w="med" len="med"/>
              </a:ln>
              <a:effectLst/>
            </p:spPr>
          </p:cxnSp>
          <p:sp>
            <p:nvSpPr>
              <p:cNvPr id="66" name="TextBox 65"/>
              <p:cNvSpPr txBox="1"/>
              <p:nvPr/>
            </p:nvSpPr>
            <p:spPr>
              <a:xfrm>
                <a:off x="3159320" y="4665613"/>
                <a:ext cx="690044" cy="207749"/>
              </a:xfrm>
              <a:prstGeom prst="rect">
                <a:avLst/>
              </a:prstGeom>
              <a:noFill/>
            </p:spPr>
            <p:txBody>
              <a:bodyPr vert="horz" wrap="square" lIns="0" rIns="0" bIns="18000" rtlCol="0" anchor="b">
                <a:noAutofit/>
              </a:bodyPr>
              <a:lstStyle/>
              <a:p>
                <a:pPr algn="ctr"/>
                <a:r>
                  <a:rPr lang="zh-CN" altLang="en-US" sz="1200" dirty="0">
                    <a:solidFill>
                      <a:srgbClr val="000000"/>
                    </a:solidFill>
                    <a:latin typeface="Cambria" panose="02040503050406030204" pitchFamily="18" charset="0"/>
                  </a:rPr>
                  <a:t>扩展</a:t>
                </a:r>
              </a:p>
            </p:txBody>
          </p:sp>
        </p:grpSp>
        <p:sp>
          <p:nvSpPr>
            <p:cNvPr id="67" name="Line 139"/>
            <p:cNvSpPr>
              <a:spLocks noChangeShapeType="1"/>
            </p:cNvSpPr>
            <p:nvPr/>
          </p:nvSpPr>
          <p:spPr bwMode="auto">
            <a:xfrm>
              <a:off x="5676160" y="5325438"/>
              <a:ext cx="144462" cy="1444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68" name="Text Box 258"/>
            <p:cNvSpPr txBox="1">
              <a:spLocks noChangeArrowheads="1"/>
            </p:cNvSpPr>
            <p:nvPr/>
          </p:nvSpPr>
          <p:spPr bwMode="auto">
            <a:xfrm>
              <a:off x="5663952" y="5251388"/>
              <a:ext cx="215900" cy="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pPr>
              <a:r>
                <a:rPr lang="en-US" altLang="zh-CN" sz="800" b="1" dirty="0">
                  <a:solidFill>
                    <a:srgbClr val="000000"/>
                  </a:solidFill>
                </a:rPr>
                <a:t>32</a:t>
              </a:r>
            </a:p>
          </p:txBody>
        </p:sp>
        <p:sp>
          <p:nvSpPr>
            <p:cNvPr id="69" name="Line 38"/>
            <p:cNvSpPr>
              <a:spLocks noChangeShapeType="1"/>
            </p:cNvSpPr>
            <p:nvPr/>
          </p:nvSpPr>
          <p:spPr bwMode="auto">
            <a:xfrm>
              <a:off x="5592000" y="4518867"/>
              <a:ext cx="86401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0" name="任意多边形 69"/>
            <p:cNvSpPr/>
            <p:nvPr/>
          </p:nvSpPr>
          <p:spPr bwMode="auto">
            <a:xfrm>
              <a:off x="6456040" y="4457148"/>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fontAlgn="ctr">
                <a:spcBef>
                  <a:spcPct val="0"/>
                </a:spcBef>
                <a:spcAft>
                  <a:spcPct val="0"/>
                </a:spcAft>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fontAlgn="ctr">
                <a:spcBef>
                  <a:spcPct val="0"/>
                </a:spcBef>
                <a:spcAft>
                  <a:spcPct val="0"/>
                </a:spcAft>
              </a:pPr>
              <a:r>
                <a:rPr kumimoji="1" lang="en-US" altLang="zh-CN" sz="900" dirty="0">
                  <a:solidFill>
                    <a:srgbClr val="000000"/>
                  </a:solidFill>
                </a:rPr>
                <a:t>1</a:t>
              </a:r>
            </a:p>
          </p:txBody>
        </p:sp>
        <p:sp>
          <p:nvSpPr>
            <p:cNvPr id="71" name="Line 55"/>
            <p:cNvSpPr>
              <a:spLocks noChangeShapeType="1"/>
            </p:cNvSpPr>
            <p:nvPr/>
          </p:nvSpPr>
          <p:spPr bwMode="auto">
            <a:xfrm>
              <a:off x="6312024" y="4745180"/>
              <a:ext cx="14401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2" name="Line 55"/>
            <p:cNvSpPr>
              <a:spLocks noChangeShapeType="1"/>
            </p:cNvSpPr>
            <p:nvPr/>
          </p:nvSpPr>
          <p:spPr bwMode="auto">
            <a:xfrm>
              <a:off x="6672064" y="4673172"/>
              <a:ext cx="21602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3" name="AutoShape 158"/>
            <p:cNvSpPr>
              <a:spLocks noChangeArrowheads="1"/>
            </p:cNvSpPr>
            <p:nvPr/>
          </p:nvSpPr>
          <p:spPr bwMode="auto">
            <a:xfrm>
              <a:off x="3900469" y="4340840"/>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4" name="Line 48"/>
            <p:cNvSpPr>
              <a:spLocks noChangeShapeType="1"/>
            </p:cNvSpPr>
            <p:nvPr/>
          </p:nvSpPr>
          <p:spPr bwMode="auto">
            <a:xfrm>
              <a:off x="3935760" y="4385140"/>
              <a:ext cx="0" cy="1008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76" name="Line 253"/>
            <p:cNvSpPr>
              <a:spLocks noChangeShapeType="1"/>
            </p:cNvSpPr>
            <p:nvPr/>
          </p:nvSpPr>
          <p:spPr bwMode="auto">
            <a:xfrm>
              <a:off x="4151784" y="5609276"/>
              <a:ext cx="62646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77" name="组合 175"/>
            <p:cNvGrpSpPr/>
            <p:nvPr/>
          </p:nvGrpSpPr>
          <p:grpSpPr>
            <a:xfrm>
              <a:off x="8400256" y="4007692"/>
              <a:ext cx="648000" cy="1296988"/>
              <a:chOff x="3312847" y="4365104"/>
              <a:chExt cx="684861" cy="1296988"/>
            </a:xfrm>
          </p:grpSpPr>
          <p:sp>
            <p:nvSpPr>
              <p:cNvPr id="78" name="Rectangle 12"/>
              <p:cNvSpPr>
                <a:spLocks noChangeArrowheads="1"/>
              </p:cNvSpPr>
              <p:nvPr/>
            </p:nvSpPr>
            <p:spPr bwMode="auto">
              <a:xfrm>
                <a:off x="3312847" y="4365104"/>
                <a:ext cx="684861" cy="1296988"/>
              </a:xfrm>
              <a:prstGeom prst="rect">
                <a:avLst/>
              </a:prstGeom>
              <a:solidFill>
                <a:srgbClr val="FFFFFF"/>
              </a:solidFill>
              <a:ln w="76200">
                <a:solidFill>
                  <a:srgbClr val="0070C0"/>
                </a:solidFill>
                <a:miter lim="800000"/>
              </a:ln>
            </p:spPr>
            <p:txBody>
              <a:bodyPr wrap="none" lIns="36000" rIns="36000" anchor="ctr">
                <a:noAutofit/>
              </a:bodyPr>
              <a:lstStyle/>
              <a:p>
                <a:pPr algn="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endParaRPr lang="en-US" altLang="zh-CN" sz="1200" b="1" dirty="0">
                  <a:solidFill>
                    <a:srgbClr val="000000"/>
                  </a:solidFill>
                  <a:latin typeface="Helvetica" pitchFamily="80" charset="0"/>
                </a:endParaRPr>
              </a:p>
              <a:p>
                <a:pPr algn="r" eaLnBrk="0" fontAlgn="base" hangingPunct="0">
                  <a:spcBef>
                    <a:spcPct val="0"/>
                  </a:spcBef>
                  <a:spcAft>
                    <a:spcPct val="0"/>
                  </a:spcAft>
                </a:pPr>
                <a:r>
                  <a:rPr lang="zh-CN" altLang="en-US" sz="1100" dirty="0">
                    <a:solidFill>
                      <a:srgbClr val="000000"/>
                    </a:solidFill>
                    <a:latin typeface="黑体" panose="02010609060101010101" pitchFamily="49" charset="-122"/>
                  </a:rPr>
                  <a:t>数据</a:t>
                </a:r>
                <a:endParaRPr lang="en-US" altLang="zh-CN" sz="1100" dirty="0">
                  <a:solidFill>
                    <a:srgbClr val="000000"/>
                  </a:solidFill>
                  <a:latin typeface="黑体" panose="02010609060101010101" pitchFamily="49" charset="-122"/>
                </a:endParaRPr>
              </a:p>
              <a:p>
                <a:pPr algn="r" eaLnBrk="0" fontAlgn="base" hangingPunct="0">
                  <a:spcBef>
                    <a:spcPct val="0"/>
                  </a:spcBef>
                  <a:spcAft>
                    <a:spcPct val="0"/>
                  </a:spcAft>
                </a:pPr>
                <a:r>
                  <a:rPr lang="zh-CN" altLang="en-US" sz="1100" dirty="0">
                    <a:solidFill>
                      <a:srgbClr val="000000"/>
                    </a:solidFill>
                    <a:latin typeface="黑体" panose="02010609060101010101" pitchFamily="49" charset="-122"/>
                  </a:rPr>
                  <a:t>存储器</a:t>
                </a:r>
                <a:endParaRPr lang="en-US" altLang="zh-CN" sz="1200" dirty="0">
                  <a:solidFill>
                    <a:srgbClr val="000000"/>
                  </a:solidFill>
                  <a:latin typeface="Helvetica" pitchFamily="80" charset="0"/>
                </a:endParaRPr>
              </a:p>
            </p:txBody>
          </p:sp>
          <p:sp>
            <p:nvSpPr>
              <p:cNvPr id="79" name="Text Box 13"/>
              <p:cNvSpPr txBox="1">
                <a:spLocks noChangeArrowheads="1"/>
              </p:cNvSpPr>
              <p:nvPr/>
            </p:nvSpPr>
            <p:spPr bwMode="auto">
              <a:xfrm>
                <a:off x="3347864" y="4581128"/>
                <a:ext cx="6069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err="1">
                    <a:solidFill>
                      <a:srgbClr val="000000"/>
                    </a:solidFill>
                  </a:rPr>
                  <a:t>Addr</a:t>
                </a:r>
                <a:endParaRPr lang="en-US" altLang="zh-CN" sz="1000" dirty="0">
                  <a:solidFill>
                    <a:srgbClr val="000000"/>
                  </a:solidFill>
                </a:endParaRPr>
              </a:p>
            </p:txBody>
          </p:sp>
          <p:sp>
            <p:nvSpPr>
              <p:cNvPr id="80" name="Text Box 13"/>
              <p:cNvSpPr txBox="1">
                <a:spLocks noChangeArrowheads="1"/>
              </p:cNvSpPr>
              <p:nvPr/>
            </p:nvSpPr>
            <p:spPr bwMode="auto">
              <a:xfrm>
                <a:off x="3680426" y="4759052"/>
                <a:ext cx="303464"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err="1">
                    <a:solidFill>
                      <a:srgbClr val="000000"/>
                    </a:solidFill>
                  </a:rPr>
                  <a:t>ReadData</a:t>
                </a:r>
                <a:endParaRPr lang="en-US" altLang="zh-CN" sz="1000" dirty="0">
                  <a:solidFill>
                    <a:srgbClr val="000000"/>
                  </a:solidFill>
                </a:endParaRPr>
              </a:p>
            </p:txBody>
          </p:sp>
          <p:sp>
            <p:nvSpPr>
              <p:cNvPr id="81" name="Text Box 13"/>
              <p:cNvSpPr txBox="1">
                <a:spLocks noChangeArrowheads="1"/>
              </p:cNvSpPr>
              <p:nvPr/>
            </p:nvSpPr>
            <p:spPr bwMode="auto">
              <a:xfrm>
                <a:off x="3347864" y="5085184"/>
                <a:ext cx="33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Write</a:t>
                </a:r>
              </a:p>
              <a:p>
                <a:pPr eaLnBrk="1" fontAlgn="ctr" hangingPunct="1">
                  <a:spcBef>
                    <a:spcPct val="0"/>
                  </a:spcBef>
                  <a:spcAft>
                    <a:spcPct val="0"/>
                  </a:spcAft>
                </a:pPr>
                <a:r>
                  <a:rPr lang="en-US" altLang="zh-CN" sz="1000" dirty="0">
                    <a:solidFill>
                      <a:srgbClr val="000000"/>
                    </a:solidFill>
                  </a:rPr>
                  <a:t>Data</a:t>
                </a:r>
              </a:p>
            </p:txBody>
          </p:sp>
        </p:grpSp>
        <p:sp>
          <p:nvSpPr>
            <p:cNvPr id="82" name="Line 186"/>
            <p:cNvSpPr>
              <a:spLocks noChangeShapeType="1"/>
            </p:cNvSpPr>
            <p:nvPr/>
          </p:nvSpPr>
          <p:spPr bwMode="auto">
            <a:xfrm flipV="1">
              <a:off x="9048257" y="4577020"/>
              <a:ext cx="1080168" cy="0"/>
            </a:xfrm>
            <a:prstGeom prst="line">
              <a:avLst/>
            </a:prstGeom>
            <a:noFill/>
            <a:ln w="12700">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83" name="Group 30"/>
            <p:cNvGrpSpPr/>
            <p:nvPr/>
          </p:nvGrpSpPr>
          <p:grpSpPr bwMode="auto">
            <a:xfrm>
              <a:off x="4151784" y="4817212"/>
              <a:ext cx="648000" cy="792000"/>
              <a:chOff x="2109" y="2931"/>
              <a:chExt cx="91" cy="227"/>
            </a:xfrm>
          </p:grpSpPr>
          <p:sp>
            <p:nvSpPr>
              <p:cNvPr id="84" name="Line 32"/>
              <p:cNvSpPr>
                <a:spLocks noChangeShapeType="1"/>
              </p:cNvSpPr>
              <p:nvPr/>
            </p:nvSpPr>
            <p:spPr bwMode="auto">
              <a:xfrm flipV="1">
                <a:off x="2109" y="2931"/>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85" name="Line 33"/>
              <p:cNvSpPr>
                <a:spLocks noChangeShapeType="1"/>
              </p:cNvSpPr>
              <p:nvPr/>
            </p:nvSpPr>
            <p:spPr bwMode="auto">
              <a:xfrm>
                <a:off x="2109" y="2931"/>
                <a:ext cx="91"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sp>
          <p:nvSpPr>
            <p:cNvPr id="86" name="AutoShape 155"/>
            <p:cNvSpPr>
              <a:spLocks noChangeArrowheads="1"/>
            </p:cNvSpPr>
            <p:nvPr/>
          </p:nvSpPr>
          <p:spPr bwMode="auto">
            <a:xfrm>
              <a:off x="8214712" y="4286173"/>
              <a:ext cx="71438" cy="71437"/>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87" name="AutoShape 153"/>
            <p:cNvSpPr>
              <a:spLocks noChangeArrowheads="1"/>
            </p:cNvSpPr>
            <p:nvPr/>
          </p:nvSpPr>
          <p:spPr bwMode="auto">
            <a:xfrm>
              <a:off x="6132001" y="4484172"/>
              <a:ext cx="71437" cy="71438"/>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88" name="Line 160"/>
            <p:cNvSpPr>
              <a:spLocks noChangeShapeType="1"/>
            </p:cNvSpPr>
            <p:nvPr/>
          </p:nvSpPr>
          <p:spPr bwMode="auto">
            <a:xfrm flipV="1">
              <a:off x="6168000" y="5033212"/>
              <a:ext cx="22320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89" name="Line 73"/>
            <p:cNvSpPr>
              <a:spLocks noChangeShapeType="1"/>
            </p:cNvSpPr>
            <p:nvPr/>
          </p:nvSpPr>
          <p:spPr bwMode="auto">
            <a:xfrm rot="16200000" flipH="1">
              <a:off x="5915981" y="4781185"/>
              <a:ext cx="504054"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0" name="Line 48"/>
            <p:cNvSpPr>
              <a:spLocks noChangeShapeType="1"/>
            </p:cNvSpPr>
            <p:nvPr/>
          </p:nvSpPr>
          <p:spPr bwMode="auto">
            <a:xfrm>
              <a:off x="3935760" y="3088996"/>
              <a:ext cx="0" cy="1512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1" name="Line 47"/>
            <p:cNvSpPr>
              <a:spLocks noChangeShapeType="1"/>
            </p:cNvSpPr>
            <p:nvPr/>
          </p:nvSpPr>
          <p:spPr bwMode="auto">
            <a:xfrm flipV="1">
              <a:off x="3935760" y="3088996"/>
              <a:ext cx="2664000"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2" name="Line 164"/>
            <p:cNvSpPr>
              <a:spLocks noChangeShapeType="1"/>
            </p:cNvSpPr>
            <p:nvPr/>
          </p:nvSpPr>
          <p:spPr bwMode="auto">
            <a:xfrm flipV="1">
              <a:off x="7392144" y="2872972"/>
              <a:ext cx="1440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93" name="组合 279"/>
            <p:cNvGrpSpPr/>
            <p:nvPr/>
          </p:nvGrpSpPr>
          <p:grpSpPr>
            <a:xfrm>
              <a:off x="6600056" y="2728954"/>
              <a:ext cx="792088" cy="694536"/>
              <a:chOff x="3132139" y="4725653"/>
              <a:chExt cx="863600" cy="927683"/>
            </a:xfrm>
          </p:grpSpPr>
          <p:sp>
            <p:nvSpPr>
              <p:cNvPr id="94" name="Rectangle 16"/>
              <p:cNvSpPr>
                <a:spLocks noChangeAspect="1" noChangeArrowheads="1"/>
              </p:cNvSpPr>
              <p:nvPr/>
            </p:nvSpPr>
            <p:spPr bwMode="auto">
              <a:xfrm>
                <a:off x="3132139" y="4725653"/>
                <a:ext cx="863600" cy="927683"/>
              </a:xfrm>
              <a:prstGeom prst="rect">
                <a:avLst/>
              </a:prstGeom>
              <a:solidFill>
                <a:srgbClr val="FFFFFF"/>
              </a:solidFill>
              <a:ln w="28575">
                <a:solidFill>
                  <a:srgbClr val="000000"/>
                </a:solidFill>
                <a:miter lim="800000"/>
              </a:ln>
            </p:spPr>
            <p:txBody>
              <a:bodyPr wrap="none" rIns="36000" anchor="b"/>
              <a:lstStyle/>
              <a:p>
                <a:pPr algn="ctr" fontAlgn="ctr">
                  <a:spcBef>
                    <a:spcPct val="0"/>
                  </a:spcBef>
                  <a:spcAft>
                    <a:spcPct val="0"/>
                  </a:spcAft>
                </a:pPr>
                <a:r>
                  <a:rPr kumimoji="1" lang="en-US" altLang="zh-CN" sz="1100" dirty="0">
                    <a:solidFill>
                      <a:srgbClr val="000000"/>
                    </a:solidFill>
                    <a:latin typeface="黑体" panose="02010609060101010101" pitchFamily="49" charset="-122"/>
                  </a:rPr>
                  <a:t>PC</a:t>
                </a:r>
                <a:r>
                  <a:rPr kumimoji="1" lang="zh-CN" altLang="en-US" sz="1100" dirty="0">
                    <a:solidFill>
                      <a:srgbClr val="000000"/>
                    </a:solidFill>
                    <a:latin typeface="黑体" panose="02010609060101010101" pitchFamily="49" charset="-122"/>
                  </a:rPr>
                  <a:t>计算</a:t>
                </a:r>
              </a:p>
            </p:txBody>
          </p:sp>
          <p:sp>
            <p:nvSpPr>
              <p:cNvPr id="95" name="Text Box 17"/>
              <p:cNvSpPr txBox="1">
                <a:spLocks noChangeArrowheads="1"/>
              </p:cNvSpPr>
              <p:nvPr/>
            </p:nvSpPr>
            <p:spPr bwMode="auto">
              <a:xfrm>
                <a:off x="3132139" y="4825963"/>
                <a:ext cx="440792" cy="51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PC</a:t>
                </a:r>
              </a:p>
              <a:p>
                <a:pPr eaLnBrk="1" fontAlgn="ctr" hangingPunct="1">
                  <a:spcBef>
                    <a:spcPct val="0"/>
                  </a:spcBef>
                  <a:spcAft>
                    <a:spcPct val="0"/>
                  </a:spcAft>
                </a:pPr>
                <a:endParaRPr lang="en-US" altLang="zh-CN" sz="500" dirty="0">
                  <a:solidFill>
                    <a:srgbClr val="000000"/>
                  </a:solidFill>
                </a:endParaRPr>
              </a:p>
              <a:p>
                <a:pPr eaLnBrk="1" fontAlgn="ctr" hangingPunct="1">
                  <a:spcBef>
                    <a:spcPct val="0"/>
                  </a:spcBef>
                  <a:spcAft>
                    <a:spcPct val="0"/>
                  </a:spcAft>
                </a:pPr>
                <a:r>
                  <a:rPr lang="en-US" altLang="zh-CN" sz="1000" dirty="0">
                    <a:solidFill>
                      <a:srgbClr val="000000"/>
                    </a:solidFill>
                  </a:rPr>
                  <a:t>IMM</a:t>
                </a:r>
              </a:p>
            </p:txBody>
          </p:sp>
          <p:sp>
            <p:nvSpPr>
              <p:cNvPr id="96" name="Text Box 22"/>
              <p:cNvSpPr txBox="1">
                <a:spLocks noChangeArrowheads="1"/>
              </p:cNvSpPr>
              <p:nvPr/>
            </p:nvSpPr>
            <p:spPr bwMode="auto">
              <a:xfrm>
                <a:off x="3420006" y="4825963"/>
                <a:ext cx="575733" cy="51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000" dirty="0">
                    <a:solidFill>
                      <a:srgbClr val="000000"/>
                    </a:solidFill>
                  </a:rPr>
                  <a:t>NPC</a:t>
                </a:r>
              </a:p>
              <a:p>
                <a:pPr eaLnBrk="1" fontAlgn="ctr" hangingPunct="1">
                  <a:spcBef>
                    <a:spcPct val="0"/>
                  </a:spcBef>
                  <a:spcAft>
                    <a:spcPct val="0"/>
                  </a:spcAft>
                </a:pPr>
                <a:endParaRPr lang="en-US" altLang="zh-CN" sz="200" dirty="0">
                  <a:solidFill>
                    <a:srgbClr val="000000"/>
                  </a:solidFill>
                </a:endParaRPr>
              </a:p>
              <a:p>
                <a:pPr algn="r" eaLnBrk="1" fontAlgn="ctr" hangingPunct="1">
                  <a:spcBef>
                    <a:spcPct val="0"/>
                  </a:spcBef>
                  <a:spcAft>
                    <a:spcPct val="0"/>
                  </a:spcAft>
                </a:pPr>
                <a:endParaRPr lang="en-US" altLang="zh-CN" sz="300" dirty="0">
                  <a:solidFill>
                    <a:srgbClr val="000000"/>
                  </a:solidFill>
                </a:endParaRPr>
              </a:p>
              <a:p>
                <a:pPr algn="r" eaLnBrk="1" fontAlgn="ctr" hangingPunct="1">
                  <a:spcBef>
                    <a:spcPct val="0"/>
                  </a:spcBef>
                  <a:spcAft>
                    <a:spcPct val="0"/>
                  </a:spcAft>
                </a:pPr>
                <a:endParaRPr lang="en-US" altLang="zh-CN" sz="1000" dirty="0">
                  <a:solidFill>
                    <a:srgbClr val="000000"/>
                  </a:solidFill>
                </a:endParaRPr>
              </a:p>
            </p:txBody>
          </p:sp>
        </p:grpSp>
        <p:sp>
          <p:nvSpPr>
            <p:cNvPr id="97" name="Line 164"/>
            <p:cNvSpPr>
              <a:spLocks noChangeShapeType="1"/>
            </p:cNvSpPr>
            <p:nvPr/>
          </p:nvSpPr>
          <p:spPr bwMode="auto">
            <a:xfrm flipH="1" flipV="1">
              <a:off x="7536160" y="2584940"/>
              <a:ext cx="0" cy="288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8" name="Line 48"/>
            <p:cNvSpPr>
              <a:spLocks noChangeShapeType="1"/>
            </p:cNvSpPr>
            <p:nvPr/>
          </p:nvSpPr>
          <p:spPr bwMode="auto">
            <a:xfrm>
              <a:off x="4079776" y="3088996"/>
              <a:ext cx="0" cy="86409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9" name="Line 48"/>
            <p:cNvSpPr>
              <a:spLocks noChangeShapeType="1"/>
            </p:cNvSpPr>
            <p:nvPr/>
          </p:nvSpPr>
          <p:spPr bwMode="auto">
            <a:xfrm>
              <a:off x="4223792" y="3088996"/>
              <a:ext cx="0" cy="43204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0" name="AutoShape 158"/>
            <p:cNvSpPr>
              <a:spLocks noChangeArrowheads="1"/>
            </p:cNvSpPr>
            <p:nvPr/>
          </p:nvSpPr>
          <p:spPr bwMode="auto">
            <a:xfrm>
              <a:off x="4037629" y="3923182"/>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1" name="AutoShape 158"/>
            <p:cNvSpPr>
              <a:spLocks noChangeArrowheads="1"/>
            </p:cNvSpPr>
            <p:nvPr/>
          </p:nvSpPr>
          <p:spPr bwMode="auto">
            <a:xfrm>
              <a:off x="4182409" y="3490564"/>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2" name="Line 263"/>
            <p:cNvSpPr>
              <a:spLocks noChangeShapeType="1"/>
            </p:cNvSpPr>
            <p:nvPr/>
          </p:nvSpPr>
          <p:spPr bwMode="auto">
            <a:xfrm>
              <a:off x="8256240" y="3803698"/>
              <a:ext cx="1656000" cy="0"/>
            </a:xfrm>
            <a:prstGeom prst="line">
              <a:avLst/>
            </a:prstGeom>
            <a:noFill/>
            <a:ln w="127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3" name="Line 145"/>
            <p:cNvSpPr>
              <a:spLocks noChangeShapeType="1"/>
            </p:cNvSpPr>
            <p:nvPr/>
          </p:nvSpPr>
          <p:spPr bwMode="auto">
            <a:xfrm>
              <a:off x="5877304" y="3018998"/>
              <a:ext cx="144463" cy="1444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4" name="Text Box 146"/>
            <p:cNvSpPr txBox="1">
              <a:spLocks noChangeArrowheads="1"/>
            </p:cNvSpPr>
            <p:nvPr/>
          </p:nvSpPr>
          <p:spPr bwMode="auto">
            <a:xfrm>
              <a:off x="5877303" y="2980898"/>
              <a:ext cx="215900"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0000"/>
                </a:lnSpc>
                <a:spcBef>
                  <a:spcPct val="0"/>
                </a:spcBef>
                <a:spcAft>
                  <a:spcPct val="0"/>
                </a:spcAft>
              </a:pPr>
              <a:r>
                <a:rPr lang="en-US" altLang="zh-CN" sz="800" b="1">
                  <a:solidFill>
                    <a:srgbClr val="000000"/>
                  </a:solidFill>
                </a:rPr>
                <a:t>26</a:t>
              </a:r>
            </a:p>
          </p:txBody>
        </p:sp>
        <p:sp>
          <p:nvSpPr>
            <p:cNvPr id="105" name="Line 29"/>
            <p:cNvSpPr>
              <a:spLocks noChangeShapeType="1"/>
            </p:cNvSpPr>
            <p:nvPr/>
          </p:nvSpPr>
          <p:spPr bwMode="auto">
            <a:xfrm flipV="1">
              <a:off x="4583094" y="4376172"/>
              <a:ext cx="217488"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6" name="Line 126"/>
            <p:cNvSpPr>
              <a:spLocks noChangeShapeType="1"/>
            </p:cNvSpPr>
            <p:nvPr/>
          </p:nvSpPr>
          <p:spPr bwMode="auto">
            <a:xfrm flipV="1">
              <a:off x="4151294" y="4529156"/>
              <a:ext cx="2159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07" name="Text Box 127"/>
            <p:cNvSpPr txBox="1">
              <a:spLocks noChangeArrowheads="1"/>
            </p:cNvSpPr>
            <p:nvPr/>
          </p:nvSpPr>
          <p:spPr bwMode="auto">
            <a:xfrm>
              <a:off x="4006832" y="4509090"/>
              <a:ext cx="1444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pPr>
              <a:r>
                <a:rPr lang="en-US" altLang="zh-CN" sz="1000" b="1" dirty="0">
                  <a:solidFill>
                    <a:srgbClr val="000000"/>
                  </a:solidFill>
                </a:rPr>
                <a:t>1F</a:t>
              </a:r>
            </a:p>
          </p:txBody>
        </p:sp>
        <p:sp>
          <p:nvSpPr>
            <p:cNvPr id="108" name="任意多边形 107"/>
            <p:cNvSpPr/>
            <p:nvPr/>
          </p:nvSpPr>
          <p:spPr bwMode="auto">
            <a:xfrm>
              <a:off x="4367832" y="4169164"/>
              <a:ext cx="216000" cy="432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fontAlgn="ctr">
                <a:spcBef>
                  <a:spcPct val="0"/>
                </a:spcBef>
                <a:spcAft>
                  <a:spcPct val="0"/>
                </a:spcAft>
              </a:pPr>
              <a:r>
                <a:rPr kumimoji="1" lang="en-US" altLang="zh-CN" sz="900" dirty="0">
                  <a:solidFill>
                    <a:srgbClr val="000000"/>
                  </a:solidFill>
                </a:rPr>
                <a:t>0</a:t>
              </a:r>
              <a:endParaRPr kumimoji="1" lang="en-US" altLang="zh-CN" sz="300" dirty="0">
                <a:solidFill>
                  <a:srgbClr val="000000"/>
                </a:solidFill>
              </a:endParaRPr>
            </a:p>
            <a:p>
              <a:pPr fontAlgn="ctr">
                <a:spcBef>
                  <a:spcPct val="0"/>
                </a:spcBef>
                <a:spcAft>
                  <a:spcPct val="0"/>
                </a:spcAft>
              </a:pPr>
              <a:r>
                <a:rPr kumimoji="1" lang="en-US" altLang="zh-CN" sz="900" dirty="0">
                  <a:solidFill>
                    <a:srgbClr val="000000"/>
                  </a:solidFill>
                </a:rPr>
                <a:t>1</a:t>
              </a:r>
            </a:p>
            <a:p>
              <a:pPr fontAlgn="ctr">
                <a:spcBef>
                  <a:spcPct val="0"/>
                </a:spcBef>
                <a:spcAft>
                  <a:spcPct val="0"/>
                </a:spcAft>
              </a:pPr>
              <a:r>
                <a:rPr kumimoji="1" lang="en-US" altLang="zh-CN" sz="900" dirty="0">
                  <a:solidFill>
                    <a:srgbClr val="000000"/>
                  </a:solidFill>
                </a:rPr>
                <a:t>2</a:t>
              </a:r>
            </a:p>
          </p:txBody>
        </p:sp>
        <p:grpSp>
          <p:nvGrpSpPr>
            <p:cNvPr id="109" name="Group 97"/>
            <p:cNvGrpSpPr/>
            <p:nvPr/>
          </p:nvGrpSpPr>
          <p:grpSpPr bwMode="auto">
            <a:xfrm>
              <a:off x="4079858" y="3957210"/>
              <a:ext cx="287337" cy="247650"/>
              <a:chOff x="4286" y="1525"/>
              <a:chExt cx="362" cy="272"/>
            </a:xfrm>
          </p:grpSpPr>
          <p:sp>
            <p:nvSpPr>
              <p:cNvPr id="110" name="Line 98"/>
              <p:cNvSpPr>
                <a:spLocks noChangeShapeType="1"/>
              </p:cNvSpPr>
              <p:nvPr/>
            </p:nvSpPr>
            <p:spPr bwMode="auto">
              <a:xfrm flipV="1">
                <a:off x="4286" y="1525"/>
                <a:ext cx="0" cy="27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defRPr/>
                </a:pPr>
                <a:endParaRPr kumimoji="1" lang="zh-CN" altLang="en-US" sz="1400" kern="0">
                  <a:solidFill>
                    <a:srgbClr val="000000"/>
                  </a:solidFill>
                </a:endParaRPr>
              </a:p>
            </p:txBody>
          </p:sp>
          <p:sp>
            <p:nvSpPr>
              <p:cNvPr id="111" name="Line 99"/>
              <p:cNvSpPr>
                <a:spLocks noChangeShapeType="1"/>
              </p:cNvSpPr>
              <p:nvPr/>
            </p:nvSpPr>
            <p:spPr bwMode="auto">
              <a:xfrm flipH="1">
                <a:off x="4286" y="1797"/>
                <a:ext cx="362" cy="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defRPr/>
                </a:pPr>
                <a:endParaRPr kumimoji="1" lang="zh-CN" altLang="en-US" sz="1400" kern="0">
                  <a:solidFill>
                    <a:srgbClr val="000000"/>
                  </a:solidFill>
                </a:endParaRPr>
              </a:p>
            </p:txBody>
          </p:sp>
        </p:grpSp>
        <p:sp>
          <p:nvSpPr>
            <p:cNvPr id="112" name="AutoShape 147"/>
            <p:cNvSpPr>
              <a:spLocks noChangeArrowheads="1"/>
            </p:cNvSpPr>
            <p:nvPr/>
          </p:nvSpPr>
          <p:spPr bwMode="auto">
            <a:xfrm>
              <a:off x="4044933" y="3919111"/>
              <a:ext cx="71437" cy="71437"/>
            </a:xfrm>
            <a:prstGeom prst="octagon">
              <a:avLst>
                <a:gd name="adj" fmla="val 50000"/>
              </a:avLst>
            </a:prstGeom>
            <a:solidFill>
              <a:srgbClr val="000000"/>
            </a:solidFill>
            <a:ln w="12700" algn="ctr">
              <a:solidFill>
                <a:srgbClr val="000000"/>
              </a:solidFill>
              <a:miter lim="800000"/>
            </a:ln>
          </p:spPr>
          <p:txBody>
            <a:bodyPr wrap="none" anchor="ctr"/>
            <a:lstStyle/>
            <a:p>
              <a:pPr algn="ctr" fontAlgn="ctr">
                <a:spcBef>
                  <a:spcPct val="0"/>
                </a:spcBef>
                <a:spcAft>
                  <a:spcPct val="0"/>
                </a:spcAft>
                <a:defRPr/>
              </a:pPr>
              <a:endParaRPr kumimoji="1" lang="zh-CN" altLang="en-US" sz="1400" kern="0">
                <a:solidFill>
                  <a:srgbClr val="000000"/>
                </a:solidFill>
              </a:endParaRPr>
            </a:p>
          </p:txBody>
        </p:sp>
        <p:grpSp>
          <p:nvGrpSpPr>
            <p:cNvPr id="114" name="组合 300"/>
            <p:cNvGrpSpPr/>
            <p:nvPr/>
          </p:nvGrpSpPr>
          <p:grpSpPr>
            <a:xfrm flipV="1">
              <a:off x="8832558" y="4025100"/>
              <a:ext cx="72008" cy="80540"/>
              <a:chOff x="287524" y="3070225"/>
              <a:chExt cx="72008" cy="80540"/>
            </a:xfrm>
          </p:grpSpPr>
          <p:cxnSp>
            <p:nvCxnSpPr>
              <p:cNvPr id="115" name="直接连接符 114"/>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sp>
          <p:nvSpPr>
            <p:cNvPr id="122" name="任意多边形 121"/>
            <p:cNvSpPr/>
            <p:nvPr/>
          </p:nvSpPr>
          <p:spPr bwMode="auto">
            <a:xfrm>
              <a:off x="10128472" y="4322660"/>
              <a:ext cx="216000" cy="432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fontAlgn="ctr">
                <a:spcBef>
                  <a:spcPct val="0"/>
                </a:spcBef>
                <a:spcAft>
                  <a:spcPct val="0"/>
                </a:spcAft>
              </a:pPr>
              <a:r>
                <a:rPr kumimoji="1" lang="en-US" altLang="zh-CN" sz="900" dirty="0">
                  <a:solidFill>
                    <a:srgbClr val="000000"/>
                  </a:solidFill>
                </a:rPr>
                <a:t>0</a:t>
              </a:r>
              <a:endParaRPr kumimoji="1" lang="en-US" altLang="zh-CN" sz="300" dirty="0">
                <a:solidFill>
                  <a:srgbClr val="000000"/>
                </a:solidFill>
              </a:endParaRPr>
            </a:p>
            <a:p>
              <a:pPr fontAlgn="ctr">
                <a:spcBef>
                  <a:spcPct val="0"/>
                </a:spcBef>
                <a:spcAft>
                  <a:spcPct val="0"/>
                </a:spcAft>
              </a:pPr>
              <a:r>
                <a:rPr kumimoji="1" lang="en-US" altLang="zh-CN" sz="900" dirty="0">
                  <a:solidFill>
                    <a:srgbClr val="000000"/>
                  </a:solidFill>
                </a:rPr>
                <a:t>1</a:t>
              </a:r>
            </a:p>
            <a:p>
              <a:pPr fontAlgn="ctr">
                <a:spcBef>
                  <a:spcPct val="0"/>
                </a:spcBef>
                <a:spcAft>
                  <a:spcPct val="0"/>
                </a:spcAft>
              </a:pPr>
              <a:r>
                <a:rPr kumimoji="1" lang="en-US" altLang="zh-CN" sz="900" dirty="0">
                  <a:solidFill>
                    <a:srgbClr val="000000"/>
                  </a:solidFill>
                </a:rPr>
                <a:t>2</a:t>
              </a:r>
            </a:p>
          </p:txBody>
        </p:sp>
        <p:sp>
          <p:nvSpPr>
            <p:cNvPr id="123" name="Line 164"/>
            <p:cNvSpPr>
              <a:spLocks noChangeShapeType="1"/>
            </p:cNvSpPr>
            <p:nvPr/>
          </p:nvSpPr>
          <p:spPr bwMode="auto">
            <a:xfrm flipH="1" flipV="1">
              <a:off x="9912424" y="3809076"/>
              <a:ext cx="0" cy="576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24" name="Line 55"/>
            <p:cNvSpPr>
              <a:spLocks noChangeShapeType="1"/>
            </p:cNvSpPr>
            <p:nvPr/>
          </p:nvSpPr>
          <p:spPr bwMode="auto">
            <a:xfrm>
              <a:off x="9912424" y="4385140"/>
              <a:ext cx="216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26" name="Line 55"/>
            <p:cNvSpPr>
              <a:spLocks noChangeShapeType="1"/>
            </p:cNvSpPr>
            <p:nvPr/>
          </p:nvSpPr>
          <p:spPr bwMode="auto">
            <a:xfrm>
              <a:off x="9984432" y="4673172"/>
              <a:ext cx="144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nvGrpSpPr>
            <p:cNvPr id="127" name="Group 30"/>
            <p:cNvGrpSpPr/>
            <p:nvPr/>
          </p:nvGrpSpPr>
          <p:grpSpPr bwMode="auto">
            <a:xfrm flipH="1">
              <a:off x="10344472" y="4529156"/>
              <a:ext cx="72000" cy="1080000"/>
              <a:chOff x="2109" y="2931"/>
              <a:chExt cx="91" cy="227"/>
            </a:xfrm>
          </p:grpSpPr>
          <p:sp>
            <p:nvSpPr>
              <p:cNvPr id="128" name="Line 32"/>
              <p:cNvSpPr>
                <a:spLocks noChangeShapeType="1"/>
              </p:cNvSpPr>
              <p:nvPr/>
            </p:nvSpPr>
            <p:spPr bwMode="auto">
              <a:xfrm flipV="1">
                <a:off x="2109" y="2931"/>
                <a:ext cx="0" cy="227"/>
              </a:xfrm>
              <a:prstGeom prst="line">
                <a:avLst/>
              </a:prstGeom>
              <a:noFill/>
              <a:ln w="12700">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29" name="Line 33"/>
              <p:cNvSpPr>
                <a:spLocks noChangeShapeType="1"/>
              </p:cNvSpPr>
              <p:nvPr/>
            </p:nvSpPr>
            <p:spPr bwMode="auto">
              <a:xfrm>
                <a:off x="2109" y="2931"/>
                <a:ext cx="91" cy="0"/>
              </a:xfrm>
              <a:prstGeom prst="line">
                <a:avLst/>
              </a:prstGeom>
              <a:noFill/>
              <a:ln w="127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grpSp>
        <p:grpSp>
          <p:nvGrpSpPr>
            <p:cNvPr id="130" name="组合 279"/>
            <p:cNvGrpSpPr/>
            <p:nvPr/>
          </p:nvGrpSpPr>
          <p:grpSpPr>
            <a:xfrm>
              <a:off x="4799856" y="3377028"/>
              <a:ext cx="791790" cy="1584000"/>
              <a:chOff x="3132139" y="3933056"/>
              <a:chExt cx="863600" cy="1800225"/>
            </a:xfrm>
          </p:grpSpPr>
          <p:sp>
            <p:nvSpPr>
              <p:cNvPr id="131" name="Rectangle 16"/>
              <p:cNvSpPr>
                <a:spLocks noChangeAspect="1" noChangeArrowheads="1"/>
              </p:cNvSpPr>
              <p:nvPr/>
            </p:nvSpPr>
            <p:spPr bwMode="auto">
              <a:xfrm>
                <a:off x="3132139" y="3933056"/>
                <a:ext cx="863600" cy="1800225"/>
              </a:xfrm>
              <a:prstGeom prst="rect">
                <a:avLst/>
              </a:prstGeom>
              <a:solidFill>
                <a:srgbClr val="FFFFFF"/>
              </a:solidFill>
              <a:ln w="76200">
                <a:solidFill>
                  <a:srgbClr val="FF0000"/>
                </a:solidFill>
                <a:miter lim="800000"/>
              </a:ln>
            </p:spPr>
            <p:txBody>
              <a:bodyPr wrap="none" rIns="36000" anchor="ctr"/>
              <a:lstStyle/>
              <a:p>
                <a:pPr algn="r" fontAlgn="ctr">
                  <a:spcBef>
                    <a:spcPct val="0"/>
                  </a:spcBef>
                  <a:spcAft>
                    <a:spcPct val="0"/>
                  </a:spcAft>
                </a:pPr>
                <a:r>
                  <a:rPr kumimoji="1" lang="zh-CN" altLang="en-US" sz="1100" dirty="0">
                    <a:solidFill>
                      <a:srgbClr val="000000"/>
                    </a:solidFill>
                    <a:latin typeface="黑体" panose="02010609060101010101" pitchFamily="49" charset="-122"/>
                  </a:rPr>
                  <a:t>寄存器堆</a:t>
                </a:r>
              </a:p>
            </p:txBody>
          </p:sp>
          <p:sp>
            <p:nvSpPr>
              <p:cNvPr id="132" name="Text Box 17"/>
              <p:cNvSpPr txBox="1">
                <a:spLocks noChangeArrowheads="1"/>
              </p:cNvSpPr>
              <p:nvPr/>
            </p:nvSpPr>
            <p:spPr bwMode="auto">
              <a:xfrm>
                <a:off x="3168333" y="4004493"/>
                <a:ext cx="171341" cy="1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A1</a:t>
                </a:r>
              </a:p>
            </p:txBody>
          </p:sp>
          <p:sp>
            <p:nvSpPr>
              <p:cNvPr id="133" name="Text Box 18"/>
              <p:cNvSpPr txBox="1">
                <a:spLocks noChangeArrowheads="1"/>
              </p:cNvSpPr>
              <p:nvPr/>
            </p:nvSpPr>
            <p:spPr bwMode="auto">
              <a:xfrm>
                <a:off x="3154044" y="4515705"/>
                <a:ext cx="171341" cy="1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A2</a:t>
                </a:r>
              </a:p>
            </p:txBody>
          </p:sp>
          <p:sp>
            <p:nvSpPr>
              <p:cNvPr id="134" name="Text Box 19"/>
              <p:cNvSpPr txBox="1">
                <a:spLocks noChangeArrowheads="1"/>
              </p:cNvSpPr>
              <p:nvPr/>
            </p:nvSpPr>
            <p:spPr bwMode="auto">
              <a:xfrm>
                <a:off x="3168333" y="5006730"/>
                <a:ext cx="171341" cy="1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A3</a:t>
                </a:r>
              </a:p>
            </p:txBody>
          </p:sp>
          <p:sp>
            <p:nvSpPr>
              <p:cNvPr id="135" name="Text Box 20"/>
              <p:cNvSpPr txBox="1">
                <a:spLocks noChangeArrowheads="1"/>
              </p:cNvSpPr>
              <p:nvPr/>
            </p:nvSpPr>
            <p:spPr bwMode="auto">
              <a:xfrm>
                <a:off x="3168333" y="5487969"/>
                <a:ext cx="234283" cy="1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dirty="0">
                    <a:solidFill>
                      <a:srgbClr val="000000"/>
                    </a:solidFill>
                  </a:rPr>
                  <a:t>WD</a:t>
                </a:r>
              </a:p>
            </p:txBody>
          </p:sp>
          <p:sp>
            <p:nvSpPr>
              <p:cNvPr id="136" name="Text Box 21"/>
              <p:cNvSpPr txBox="1">
                <a:spLocks noChangeArrowheads="1"/>
              </p:cNvSpPr>
              <p:nvPr/>
            </p:nvSpPr>
            <p:spPr bwMode="auto">
              <a:xfrm>
                <a:off x="3613234" y="4356685"/>
                <a:ext cx="359842"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000" dirty="0">
                    <a:solidFill>
                      <a:srgbClr val="000000"/>
                    </a:solidFill>
                  </a:rPr>
                  <a:t>RD1</a:t>
                </a:r>
              </a:p>
            </p:txBody>
          </p:sp>
          <p:sp>
            <p:nvSpPr>
              <p:cNvPr id="137" name="Text Box 22"/>
              <p:cNvSpPr txBox="1">
                <a:spLocks noChangeArrowheads="1"/>
              </p:cNvSpPr>
              <p:nvPr/>
            </p:nvSpPr>
            <p:spPr bwMode="auto">
              <a:xfrm>
                <a:off x="3613234" y="5189426"/>
                <a:ext cx="359842" cy="17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000" dirty="0">
                    <a:solidFill>
                      <a:srgbClr val="000000"/>
                    </a:solidFill>
                  </a:rPr>
                  <a:t>RD2</a:t>
                </a:r>
              </a:p>
            </p:txBody>
          </p:sp>
        </p:grpSp>
        <p:grpSp>
          <p:nvGrpSpPr>
            <p:cNvPr id="138" name="组合 300"/>
            <p:cNvGrpSpPr/>
            <p:nvPr/>
          </p:nvGrpSpPr>
          <p:grpSpPr>
            <a:xfrm>
              <a:off x="5375858" y="4880664"/>
              <a:ext cx="72008" cy="80540"/>
              <a:chOff x="287524" y="3070225"/>
              <a:chExt cx="72008" cy="80540"/>
            </a:xfrm>
          </p:grpSpPr>
          <p:cxnSp>
            <p:nvCxnSpPr>
              <p:cNvPr id="139" name="直接连接符 138"/>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140" name="直接连接符 139"/>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sp>
          <p:nvSpPr>
            <p:cNvPr id="146" name="Line 164"/>
            <p:cNvSpPr>
              <a:spLocks noChangeShapeType="1"/>
            </p:cNvSpPr>
            <p:nvPr/>
          </p:nvSpPr>
          <p:spPr bwMode="auto">
            <a:xfrm flipV="1">
              <a:off x="6312312" y="3593172"/>
              <a:ext cx="36720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47" name="Line 48"/>
            <p:cNvSpPr>
              <a:spLocks noChangeShapeType="1"/>
            </p:cNvSpPr>
            <p:nvPr/>
          </p:nvSpPr>
          <p:spPr bwMode="auto">
            <a:xfrm>
              <a:off x="9984432" y="3593172"/>
              <a:ext cx="0" cy="1080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48" name="Line 48"/>
            <p:cNvSpPr>
              <a:spLocks noChangeShapeType="1"/>
            </p:cNvSpPr>
            <p:nvPr/>
          </p:nvSpPr>
          <p:spPr bwMode="auto">
            <a:xfrm>
              <a:off x="6312024" y="2873204"/>
              <a:ext cx="0" cy="720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49" name="AutoShape 158"/>
            <p:cNvSpPr>
              <a:spLocks noChangeArrowheads="1"/>
            </p:cNvSpPr>
            <p:nvPr/>
          </p:nvSpPr>
          <p:spPr bwMode="auto">
            <a:xfrm>
              <a:off x="6269922" y="2837660"/>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fontAlgn="ctr">
                <a:spcBef>
                  <a:spcPct val="0"/>
                </a:spcBef>
                <a:spcAft>
                  <a:spcPct val="0"/>
                </a:spcAft>
              </a:pPr>
              <a:endParaRPr kumimoji="1" lang="zh-CN" altLang="en-US" sz="1400">
                <a:solidFill>
                  <a:srgbClr val="000000"/>
                </a:solidFill>
              </a:endParaRPr>
            </a:p>
          </p:txBody>
        </p:sp>
      </p:grpSp>
      <p:sp>
        <p:nvSpPr>
          <p:cNvPr id="125" name="Text Box 25"/>
          <p:cNvSpPr txBox="1">
            <a:spLocks noChangeArrowheads="1"/>
          </p:cNvSpPr>
          <p:nvPr/>
        </p:nvSpPr>
        <p:spPr bwMode="auto">
          <a:xfrm>
            <a:off x="9199767" y="3468421"/>
            <a:ext cx="388574" cy="1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0"/>
              </a:spcBef>
              <a:spcAft>
                <a:spcPct val="0"/>
              </a:spcAft>
            </a:pPr>
            <a:r>
              <a:rPr lang="en-US" altLang="zh-CN" sz="1000" dirty="0" smtClean="0">
                <a:solidFill>
                  <a:srgbClr val="000000"/>
                </a:solidFill>
              </a:rPr>
              <a:t>PC+4</a:t>
            </a:r>
            <a:endParaRPr lang="en-US" altLang="zh-CN" sz="1000" dirty="0">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15"/>
            <a:ext cx="10515600" cy="1325563"/>
          </a:xfrm>
        </p:spPr>
        <p:txBody>
          <a:bodyPr/>
          <a:lstStyle/>
          <a:p>
            <a:r>
              <a:rPr lang="zh-CN" altLang="en-US" b="1" dirty="0" smtClean="0">
                <a:latin typeface="楷体" panose="02010609060101010101" charset="-122"/>
                <a:ea typeface="楷体" panose="02010609060101010101" charset="-122"/>
                <a:cs typeface="楷体" panose="02010609060101010101" charset="-122"/>
              </a:rPr>
              <a:t>功能部件</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a:xfrm>
            <a:off x="838200" y="1488626"/>
            <a:ext cx="9722296" cy="4448347"/>
          </a:xfrm>
        </p:spPr>
        <p:txBody>
          <a:bodyPr>
            <a:normAutofit/>
          </a:bodyPr>
          <a:lstStyle/>
          <a:p>
            <a:r>
              <a:rPr lang="zh-CN" altLang="en-US" dirty="0" smtClean="0">
                <a:latin typeface="楷体" panose="02010609060101010101" charset="-122"/>
                <a:ea typeface="楷体" panose="02010609060101010101" charset="-122"/>
                <a:cs typeface="楷体" panose="02010609060101010101" charset="-122"/>
              </a:rPr>
              <a:t>数据通路是以功能部件为基础构造的</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数据通路：系统</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功能部件：子系统</a:t>
            </a:r>
            <a:endParaRPr lang="en-US" altLang="zh-CN" dirty="0" smtClean="0">
              <a:latin typeface="楷体" panose="02010609060101010101" charset="-122"/>
              <a:ea typeface="楷体" panose="02010609060101010101" charset="-122"/>
              <a:cs typeface="楷体" panose="02010609060101010101" charset="-122"/>
            </a:endParaRPr>
          </a:p>
          <a:p>
            <a:r>
              <a:rPr lang="zh-CN" altLang="en-US" dirty="0" smtClean="0">
                <a:latin typeface="楷体" panose="02010609060101010101" charset="-122"/>
                <a:ea typeface="楷体" panose="02010609060101010101" charset="-122"/>
                <a:cs typeface="楷体" panose="02010609060101010101" charset="-122"/>
              </a:rPr>
              <a:t>构造数据通路</a:t>
            </a:r>
            <a:endParaRPr lang="en-US" altLang="zh-CN" dirty="0" smtClean="0">
              <a:latin typeface="楷体" panose="02010609060101010101" charset="-122"/>
              <a:ea typeface="楷体" panose="02010609060101010101" charset="-122"/>
              <a:cs typeface="楷体" panose="02010609060101010101" charset="-122"/>
            </a:endParaRPr>
          </a:p>
          <a:p>
            <a:pPr lvl="1"/>
            <a:r>
              <a:rPr lang="en-US" altLang="zh-CN" dirty="0" smtClean="0">
                <a:latin typeface="楷体" panose="02010609060101010101" charset="-122"/>
                <a:ea typeface="楷体" panose="02010609060101010101" charset="-122"/>
                <a:cs typeface="楷体" panose="02010609060101010101" charset="-122"/>
              </a:rPr>
              <a:t>Step0</a:t>
            </a:r>
            <a:r>
              <a:rPr lang="zh-CN" altLang="en-US" dirty="0" smtClean="0">
                <a:latin typeface="楷体" panose="02010609060101010101" charset="-122"/>
                <a:ea typeface="楷体" panose="02010609060101010101" charset="-122"/>
                <a:cs typeface="楷体" panose="02010609060101010101" charset="-122"/>
              </a:rPr>
              <a:t>：以功能部件为基础</a:t>
            </a:r>
            <a:endParaRPr lang="en-US" altLang="zh-CN" dirty="0" smtClean="0">
              <a:latin typeface="楷体" panose="02010609060101010101" charset="-122"/>
              <a:ea typeface="楷体" panose="02010609060101010101" charset="-122"/>
              <a:cs typeface="楷体" panose="02010609060101010101" charset="-122"/>
            </a:endParaRPr>
          </a:p>
          <a:p>
            <a:pPr lvl="1"/>
            <a:r>
              <a:rPr lang="en-US" altLang="zh-CN" dirty="0" smtClean="0">
                <a:latin typeface="楷体" panose="02010609060101010101" charset="-122"/>
                <a:ea typeface="楷体" panose="02010609060101010101" charset="-122"/>
                <a:cs typeface="楷体" panose="02010609060101010101" charset="-122"/>
              </a:rPr>
              <a:t>Step1</a:t>
            </a:r>
            <a:r>
              <a:rPr lang="zh-CN" altLang="en-US" dirty="0" smtClean="0">
                <a:latin typeface="楷体" panose="02010609060101010101" charset="-122"/>
                <a:ea typeface="楷体" panose="02010609060101010101" charset="-122"/>
                <a:cs typeface="楷体" panose="02010609060101010101" charset="-122"/>
              </a:rPr>
              <a:t>：给出执行</a:t>
            </a:r>
            <a:r>
              <a:rPr lang="zh-CN" altLang="en-US" dirty="0" smtClean="0">
                <a:solidFill>
                  <a:srgbClr val="FF0000"/>
                </a:solidFill>
                <a:latin typeface="楷体" panose="02010609060101010101" charset="-122"/>
                <a:ea typeface="楷体" panose="02010609060101010101" charset="-122"/>
                <a:cs typeface="楷体" panose="02010609060101010101" charset="-122"/>
              </a:rPr>
              <a:t>每条指令所需部件</a:t>
            </a:r>
            <a:r>
              <a:rPr lang="zh-CN" altLang="en-US" dirty="0" smtClean="0">
                <a:latin typeface="楷体" panose="02010609060101010101" charset="-122"/>
                <a:ea typeface="楷体" panose="02010609060101010101" charset="-122"/>
                <a:cs typeface="楷体" panose="02010609060101010101" charset="-122"/>
              </a:rPr>
              <a:t>的</a:t>
            </a:r>
            <a:r>
              <a:rPr lang="zh-CN" altLang="en-US" dirty="0" smtClean="0">
                <a:solidFill>
                  <a:srgbClr val="FF0000"/>
                </a:solidFill>
                <a:latin typeface="楷体" panose="02010609060101010101" charset="-122"/>
                <a:ea typeface="楷体" panose="02010609060101010101" charset="-122"/>
                <a:cs typeface="楷体" panose="02010609060101010101" charset="-122"/>
              </a:rPr>
              <a:t>连接关系</a:t>
            </a:r>
            <a:endParaRPr lang="en-US" altLang="zh-CN" dirty="0" smtClean="0">
              <a:solidFill>
                <a:srgbClr val="FF0000"/>
              </a:solidFill>
              <a:latin typeface="楷体" panose="02010609060101010101" charset="-122"/>
              <a:ea typeface="楷体" panose="02010609060101010101" charset="-122"/>
              <a:cs typeface="楷体" panose="02010609060101010101" charset="-122"/>
            </a:endParaRPr>
          </a:p>
          <a:p>
            <a:pPr lvl="1"/>
            <a:r>
              <a:rPr lang="en-US" altLang="zh-CN" dirty="0" smtClean="0">
                <a:latin typeface="楷体" panose="02010609060101010101" charset="-122"/>
                <a:ea typeface="楷体" panose="02010609060101010101" charset="-122"/>
                <a:cs typeface="楷体" panose="02010609060101010101" charset="-122"/>
              </a:rPr>
              <a:t>Step2</a:t>
            </a:r>
            <a:r>
              <a:rPr lang="zh-CN" altLang="en-US" dirty="0" smtClean="0">
                <a:latin typeface="楷体" panose="02010609060101010101" charset="-122"/>
                <a:ea typeface="楷体" panose="02010609060101010101" charset="-122"/>
                <a:cs typeface="楷体" panose="02010609060101010101" charset="-122"/>
              </a:rPr>
              <a:t>：综合出执行</a:t>
            </a:r>
            <a:r>
              <a:rPr lang="zh-CN" altLang="en-US" dirty="0" smtClean="0">
                <a:solidFill>
                  <a:srgbClr val="FF0000"/>
                </a:solidFill>
                <a:latin typeface="楷体" panose="02010609060101010101" charset="-122"/>
                <a:ea typeface="楷体" panose="02010609060101010101" charset="-122"/>
                <a:cs typeface="楷体" panose="02010609060101010101" charset="-122"/>
              </a:rPr>
              <a:t>指令集所需部件</a:t>
            </a:r>
            <a:r>
              <a:rPr lang="zh-CN" altLang="en-US" dirty="0" smtClean="0">
                <a:latin typeface="楷体" panose="02010609060101010101" charset="-122"/>
                <a:ea typeface="楷体" panose="02010609060101010101" charset="-122"/>
                <a:cs typeface="楷体" panose="02010609060101010101" charset="-122"/>
              </a:rPr>
              <a:t>的</a:t>
            </a:r>
            <a:r>
              <a:rPr lang="zh-CN" altLang="en-US" dirty="0" smtClean="0">
                <a:solidFill>
                  <a:srgbClr val="FF0000"/>
                </a:solidFill>
                <a:latin typeface="楷体" panose="02010609060101010101" charset="-122"/>
                <a:ea typeface="楷体" panose="02010609060101010101" charset="-122"/>
                <a:cs typeface="楷体" panose="02010609060101010101" charset="-122"/>
              </a:rPr>
              <a:t>连接关系</a:t>
            </a:r>
            <a:endParaRPr lang="en-US" altLang="zh-CN" dirty="0" smtClean="0">
              <a:solidFill>
                <a:srgbClr val="FF0000"/>
              </a:solidFill>
              <a:latin typeface="楷体" panose="02010609060101010101" charset="-122"/>
              <a:ea typeface="楷体" panose="02010609060101010101" charset="-122"/>
              <a:cs typeface="楷体" panose="02010609060101010101" charset="-122"/>
            </a:endParaRPr>
          </a:p>
          <a:p>
            <a:r>
              <a:rPr lang="zh-CN" altLang="en-US" dirty="0" smtClean="0">
                <a:latin typeface="楷体" panose="02010609060101010101" charset="-122"/>
                <a:ea typeface="楷体" panose="02010609060101010101" charset="-122"/>
                <a:cs typeface="楷体" panose="02010609060101010101" charset="-122"/>
              </a:rPr>
              <a:t>功能部件建模</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外部特性：数据通路设计关心的</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内部实现：基本与数据通路设计无关</a:t>
            </a:r>
            <a:endParaRPr lang="en-US" altLang="zh-CN" dirty="0" smtClean="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18"/>
            <a:ext cx="10515600" cy="1325563"/>
          </a:xfrm>
        </p:spPr>
        <p:txBody>
          <a:bodyPr>
            <a:normAutofit/>
          </a:bodyPr>
          <a:lstStyle/>
          <a:p>
            <a:r>
              <a:rPr lang="zh-CN" altLang="en-US" dirty="0">
                <a:latin typeface="楷体" panose="02010609060101010101" charset="-122"/>
                <a:ea typeface="楷体" panose="02010609060101010101" charset="-122"/>
                <a:cs typeface="楷体" panose="02010609060101010101" charset="-122"/>
              </a:rPr>
              <a:t>功能部件建模：</a:t>
            </a:r>
            <a:r>
              <a:rPr lang="en-US" altLang="zh-CN" dirty="0">
                <a:latin typeface="楷体" panose="02010609060101010101" charset="-122"/>
                <a:ea typeface="楷体" panose="02010609060101010101" charset="-122"/>
                <a:cs typeface="楷体" panose="02010609060101010101" charset="-122"/>
              </a:rPr>
              <a:t>PC</a:t>
            </a:r>
            <a:endParaRPr lang="zh-CN" altLang="en-US"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a:xfrm>
            <a:off x="838200" y="1149764"/>
            <a:ext cx="10515600" cy="4351338"/>
          </a:xfrm>
        </p:spPr>
        <p:txBody>
          <a:bodyPr/>
          <a:lstStyle/>
          <a:p>
            <a:r>
              <a:rPr lang="zh-CN" altLang="en-US" dirty="0" smtClean="0">
                <a:latin typeface="楷体" panose="02010609060101010101" charset="-122"/>
                <a:ea typeface="楷体" panose="02010609060101010101" charset="-122"/>
                <a:cs typeface="楷体" panose="02010609060101010101" charset="-122"/>
              </a:rPr>
              <a:t>程序计数器</a:t>
            </a:r>
            <a:endParaRPr lang="en-US" altLang="zh-CN" dirty="0" smtClean="0">
              <a:latin typeface="楷体" panose="02010609060101010101" charset="-122"/>
              <a:ea typeface="楷体" panose="02010609060101010101" charset="-122"/>
              <a:cs typeface="楷体" panose="02010609060101010101" charset="-122"/>
            </a:endParaRPr>
          </a:p>
          <a:p>
            <a:r>
              <a:rPr lang="zh-CN" altLang="en-US" dirty="0" smtClean="0">
                <a:latin typeface="楷体" panose="02010609060101010101" charset="-122"/>
                <a:ea typeface="楷体" panose="02010609060101010101" charset="-122"/>
                <a:cs typeface="楷体" panose="02010609060101010101" charset="-122"/>
              </a:rPr>
              <a:t>功能与控制</a:t>
            </a:r>
          </a:p>
          <a:p>
            <a:pPr lvl="1"/>
            <a:r>
              <a:rPr lang="en-US" altLang="zh-CN" dirty="0" err="1" smtClean="0">
                <a:latin typeface="楷体" panose="02010609060101010101" charset="-122"/>
                <a:ea typeface="楷体" panose="02010609060101010101" charset="-122"/>
                <a:cs typeface="楷体" panose="02010609060101010101" charset="-122"/>
              </a:rPr>
              <a:t>PCWr</a:t>
            </a:r>
            <a:r>
              <a:rPr lang="zh-CN" altLang="en-US" dirty="0" smtClean="0">
                <a:latin typeface="楷体" panose="02010609060101010101" charset="-122"/>
                <a:ea typeface="楷体" panose="02010609060101010101" charset="-122"/>
                <a:cs typeface="楷体" panose="02010609060101010101" charset="-122"/>
              </a:rPr>
              <a:t>决定写入（单周期</a:t>
            </a:r>
            <a:r>
              <a:rPr lang="en-US" altLang="zh-CN" dirty="0" smtClean="0">
                <a:latin typeface="楷体" panose="02010609060101010101" charset="-122"/>
                <a:ea typeface="楷体" panose="02010609060101010101" charset="-122"/>
                <a:cs typeface="楷体" panose="02010609060101010101" charset="-122"/>
              </a:rPr>
              <a:t>CPU</a:t>
            </a:r>
            <a:r>
              <a:rPr lang="zh-CN" altLang="en-US" dirty="0" smtClean="0">
                <a:latin typeface="楷体" panose="02010609060101010101" charset="-122"/>
                <a:ea typeface="楷体" panose="02010609060101010101" charset="-122"/>
                <a:cs typeface="楷体" panose="02010609060101010101" charset="-122"/>
              </a:rPr>
              <a:t>每个周期都写入</a:t>
            </a:r>
            <a:r>
              <a:rPr lang="en-US" altLang="zh-CN" dirty="0" smtClean="0">
                <a:latin typeface="楷体" panose="02010609060101010101" charset="-122"/>
                <a:ea typeface="楷体" panose="02010609060101010101" charset="-122"/>
                <a:cs typeface="楷体" panose="02010609060101010101" charset="-122"/>
              </a:rPr>
              <a:t>PC</a:t>
            </a:r>
            <a:r>
              <a:rPr lang="zh-CN" altLang="en-US" dirty="0" smtClean="0">
                <a:latin typeface="楷体" panose="02010609060101010101" charset="-122"/>
                <a:ea typeface="楷体" panose="02010609060101010101" charset="-122"/>
                <a:cs typeface="楷体" panose="02010609060101010101" charset="-122"/>
              </a:rPr>
              <a:t>，该信号可省略或为</a:t>
            </a:r>
            <a:r>
              <a:rPr lang="en-US" altLang="zh-CN" dirty="0" smtClean="0">
                <a:latin typeface="楷体" panose="02010609060101010101" charset="-122"/>
                <a:ea typeface="楷体" panose="02010609060101010101" charset="-122"/>
                <a:cs typeface="楷体" panose="02010609060101010101" charset="-122"/>
              </a:rPr>
              <a:t>1</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lvl="1"/>
            <a:endParaRPr lang="en-US" altLang="zh-CN" dirty="0" smtClean="0">
              <a:latin typeface="楷体" panose="02010609060101010101" charset="-122"/>
              <a:ea typeface="楷体" panose="02010609060101010101" charset="-122"/>
              <a:cs typeface="楷体" panose="02010609060101010101" charset="-122"/>
            </a:endParaRPr>
          </a:p>
        </p:txBody>
      </p:sp>
      <p:graphicFrame>
        <p:nvGraphicFramePr>
          <p:cNvPr id="25" name="表格 24"/>
          <p:cNvGraphicFramePr>
            <a:graphicFrameLocks noGrp="1"/>
          </p:cNvGraphicFramePr>
          <p:nvPr>
            <p:custDataLst>
              <p:tags r:id="rId1"/>
            </p:custDataLst>
          </p:nvPr>
        </p:nvGraphicFramePr>
        <p:xfrm>
          <a:off x="2135561" y="2564904"/>
          <a:ext cx="7965737" cy="4102320"/>
        </p:xfrm>
        <a:graphic>
          <a:graphicData uri="http://schemas.openxmlformats.org/drawingml/2006/table">
            <a:tbl>
              <a:tblPr firstRow="1" bandRow="1">
                <a:tableStyleId>{5940675A-B579-460E-94D1-54222C63F5DA}</a:tableStyleId>
              </a:tblPr>
              <a:tblGrid>
                <a:gridCol w="873737">
                  <a:extLst>
                    <a:ext uri="{9D8B030D-6E8A-4147-A177-3AD203B41FA5}">
                      <a16:colId xmlns:a16="http://schemas.microsoft.com/office/drawing/2014/main" val="20000"/>
                    </a:ext>
                  </a:extLst>
                </a:gridCol>
                <a:gridCol w="1476000">
                  <a:extLst>
                    <a:ext uri="{9D8B030D-6E8A-4147-A177-3AD203B41FA5}">
                      <a16:colId xmlns:a16="http://schemas.microsoft.com/office/drawing/2014/main" val="20001"/>
                    </a:ext>
                  </a:extLst>
                </a:gridCol>
                <a:gridCol w="5616000">
                  <a:extLst>
                    <a:ext uri="{9D8B030D-6E8A-4147-A177-3AD203B41FA5}">
                      <a16:colId xmlns:a16="http://schemas.microsoft.com/office/drawing/2014/main" val="20002"/>
                    </a:ext>
                  </a:extLst>
                </a:gridCol>
              </a:tblGrid>
              <a:tr h="792000">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输入</a:t>
                      </a:r>
                      <a:endParaRPr lang="zh-CN" altLang="en-US" sz="2000" dirty="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gridSpan="2">
                  <a:txBody>
                    <a:bodyPr/>
                    <a:lstStyle/>
                    <a:p>
                      <a:r>
                        <a:rPr lang="en-US" altLang="zh-CN" sz="2000" dirty="0" smtClean="0">
                          <a:latin typeface="楷体" panose="02010609060101010101" charset="-122"/>
                          <a:ea typeface="楷体" panose="02010609060101010101" charset="-122"/>
                          <a:cs typeface="楷体" panose="02010609060101010101" charset="-122"/>
                        </a:rPr>
                        <a:t>NPC[31:0]</a:t>
                      </a:r>
                    </a:p>
                    <a:p>
                      <a:r>
                        <a:rPr lang="en-US" altLang="zh-CN" sz="2000" dirty="0" err="1" smtClean="0">
                          <a:latin typeface="楷体" panose="02010609060101010101" charset="-122"/>
                          <a:ea typeface="楷体" panose="02010609060101010101" charset="-122"/>
                          <a:cs typeface="楷体" panose="02010609060101010101" charset="-122"/>
                        </a:rPr>
                        <a:t>PCWr</a:t>
                      </a:r>
                      <a:r>
                        <a:rPr lang="en-US" altLang="zh-CN" sz="2000" dirty="0" smtClean="0">
                          <a:latin typeface="楷体" panose="02010609060101010101" charset="-122"/>
                          <a:ea typeface="楷体" panose="02010609060101010101" charset="-122"/>
                          <a:cs typeface="楷体" panose="02010609060101010101" charset="-122"/>
                        </a:rPr>
                        <a:t>,</a:t>
                      </a:r>
                      <a:r>
                        <a:rPr lang="en-US" altLang="zh-CN" sz="2000" baseline="0" dirty="0" smtClean="0">
                          <a:latin typeface="楷体" panose="02010609060101010101" charset="-122"/>
                          <a:ea typeface="楷体" panose="02010609060101010101" charset="-122"/>
                          <a:cs typeface="楷体" panose="02010609060101010101" charset="-122"/>
                        </a:rPr>
                        <a:t> </a:t>
                      </a:r>
                      <a:r>
                        <a:rPr lang="en-US" altLang="zh-CN" sz="2000" dirty="0" err="1" smtClean="0">
                          <a:latin typeface="楷体" panose="02010609060101010101" charset="-122"/>
                          <a:ea typeface="楷体" panose="02010609060101010101" charset="-122"/>
                          <a:cs typeface="楷体" panose="02010609060101010101" charset="-122"/>
                        </a:rPr>
                        <a:t>clk</a:t>
                      </a:r>
                      <a:r>
                        <a:rPr lang="en-US" altLang="zh-CN" sz="2000" dirty="0" smtClean="0">
                          <a:latin typeface="楷体" panose="02010609060101010101" charset="-122"/>
                          <a:ea typeface="楷体" panose="02010609060101010101" charset="-122"/>
                          <a:cs typeface="楷体" panose="02010609060101010101" charset="-122"/>
                        </a:rPr>
                        <a:t>, </a:t>
                      </a:r>
                      <a:r>
                        <a:rPr lang="en-US" altLang="zh-CN" sz="2000" dirty="0" err="1" smtClean="0">
                          <a:latin typeface="楷体" panose="02010609060101010101" charset="-122"/>
                          <a:ea typeface="楷体" panose="02010609060101010101" charset="-122"/>
                          <a:cs typeface="楷体" panose="02010609060101010101" charset="-122"/>
                        </a:rPr>
                        <a:t>rst</a:t>
                      </a:r>
                      <a:endParaRPr lang="zh-CN" altLang="en-US" sz="2000" dirty="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hMerge="1">
                  <a:txBody>
                    <a:bodyPr/>
                    <a:lstStyle/>
                    <a:p>
                      <a:endParaRPr lang="zh-CN"/>
                    </a:p>
                  </a:txBody>
                  <a:tcPr marL="36000" marR="36000" marT="18000" marB="18000" anchor="ctr"/>
                </a:tc>
                <a:extLst>
                  <a:ext uri="{0D108BD9-81ED-4DB2-BD59-A6C34878D82A}">
                    <a16:rowId xmlns:a16="http://schemas.microsoft.com/office/drawing/2014/main" val="10000"/>
                  </a:ext>
                </a:extLst>
              </a:tr>
              <a:tr h="756000">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输出</a:t>
                      </a:r>
                      <a:endParaRPr lang="zh-CN" altLang="en-US" sz="2000" dirty="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aseline="0" dirty="0" smtClean="0">
                          <a:latin typeface="楷体" panose="02010609060101010101" charset="-122"/>
                          <a:ea typeface="楷体" panose="02010609060101010101" charset="-122"/>
                          <a:cs typeface="楷体" panose="02010609060101010101" charset="-122"/>
                        </a:rPr>
                        <a:t>PC[31:0]</a:t>
                      </a:r>
                      <a:endParaRPr lang="en-US" altLang="zh-CN" sz="2000" dirty="0" smtClean="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hMerge="1">
                  <a:txBody>
                    <a:bodyPr/>
                    <a:lstStyle/>
                    <a:p>
                      <a:endParaRPr lang="zh-CN"/>
                    </a:p>
                  </a:txBody>
                  <a:tcPr marL="36000" marR="36000" marT="18000" marB="18000" anchor="ctr"/>
                </a:tc>
                <a:extLst>
                  <a:ext uri="{0D108BD9-81ED-4DB2-BD59-A6C34878D82A}">
                    <a16:rowId xmlns:a16="http://schemas.microsoft.com/office/drawing/2014/main" val="10001"/>
                  </a:ext>
                </a:extLst>
              </a:tr>
              <a:tr h="756000">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数据</a:t>
                      </a:r>
                      <a:endParaRPr lang="en-US" altLang="zh-CN" sz="2000" dirty="0" smtClean="0">
                        <a:latin typeface="楷体" panose="02010609060101010101" charset="-122"/>
                        <a:ea typeface="楷体" panose="02010609060101010101" charset="-122"/>
                        <a:cs typeface="楷体" panose="02010609060101010101" charset="-122"/>
                      </a:endParaRPr>
                    </a:p>
                    <a:p>
                      <a:pPr algn="ctr"/>
                      <a:r>
                        <a:rPr lang="zh-CN" altLang="en-US" sz="2000" dirty="0" smtClean="0">
                          <a:latin typeface="楷体" panose="02010609060101010101" charset="-122"/>
                          <a:ea typeface="楷体" panose="02010609060101010101" charset="-122"/>
                          <a:cs typeface="楷体" panose="02010609060101010101" charset="-122"/>
                        </a:rPr>
                        <a:t>结构</a:t>
                      </a:r>
                      <a:endParaRPr lang="zh-CN" altLang="en-US" sz="2000" dirty="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楷体" panose="02010609060101010101" charset="-122"/>
                        </a:rPr>
                        <a:t>32</a:t>
                      </a:r>
                      <a:r>
                        <a:rPr lang="zh-CN" altLang="en-US" sz="2000" dirty="0" smtClean="0">
                          <a:latin typeface="楷体" panose="02010609060101010101" charset="-122"/>
                          <a:ea typeface="楷体" panose="02010609060101010101" charset="-122"/>
                          <a:cs typeface="楷体" panose="02010609060101010101" charset="-122"/>
                        </a:rPr>
                        <a:t>位寄存器</a:t>
                      </a:r>
                      <a:endParaRPr lang="en-US" altLang="zh-CN" sz="2000" dirty="0" smtClean="0">
                        <a:latin typeface="楷体" panose="02010609060101010101" charset="-122"/>
                        <a:ea typeface="楷体" panose="02010609060101010101" charset="-122"/>
                        <a:cs typeface="楷体" panose="02010609060101010101" charset="-122"/>
                      </a:endParaRPr>
                    </a:p>
                  </a:txBody>
                  <a:tcPr marL="36000" marR="36000" marT="18000" marB="18000" anchor="ctr">
                    <a:solidFill>
                      <a:schemeClr val="bg1"/>
                    </a:solidFill>
                  </a:tcPr>
                </a:tc>
                <a:tc hMerge="1">
                  <a:txBody>
                    <a:bodyPr/>
                    <a:lstStyle/>
                    <a:p>
                      <a:endParaRPr lang="zh-CN"/>
                    </a:p>
                  </a:txBody>
                  <a:tcPr/>
                </a:tc>
                <a:extLst>
                  <a:ext uri="{0D108BD9-81ED-4DB2-BD59-A6C34878D82A}">
                    <a16:rowId xmlns:a16="http://schemas.microsoft.com/office/drawing/2014/main" val="10002"/>
                  </a:ext>
                </a:extLst>
              </a:tr>
              <a:tr h="370840">
                <a:tc rowSpan="3">
                  <a:txBody>
                    <a:bodyPr/>
                    <a:lstStyle/>
                    <a:p>
                      <a:pPr algn="ctr"/>
                      <a:r>
                        <a:rPr lang="zh-CN" altLang="en-US" sz="2000" dirty="0" smtClean="0">
                          <a:latin typeface="楷体" panose="02010609060101010101" charset="-122"/>
                          <a:ea typeface="楷体" panose="02010609060101010101" charset="-122"/>
                          <a:cs typeface="楷体" panose="02010609060101010101" charset="-122"/>
                        </a:rPr>
                        <a:t>行为</a:t>
                      </a:r>
                      <a:endParaRPr lang="zh-CN" altLang="en-US" sz="2000" dirty="0">
                        <a:latin typeface="楷体" panose="02010609060101010101" charset="-122"/>
                        <a:ea typeface="楷体" panose="02010609060101010101" charset="-122"/>
                        <a:cs typeface="楷体" panose="02010609060101010101" charset="-122"/>
                      </a:endParaRPr>
                    </a:p>
                  </a:txBody>
                  <a:tcPr>
                    <a:solidFill>
                      <a:schemeClr val="bg1"/>
                    </a:solidFill>
                  </a:tcPr>
                </a:tc>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功能</a:t>
                      </a:r>
                      <a:endParaRPr lang="zh-CN" altLang="en-US" sz="2000" dirty="0">
                        <a:latin typeface="楷体" panose="02010609060101010101" charset="-122"/>
                        <a:ea typeface="楷体" panose="02010609060101010101" charset="-122"/>
                        <a:cs typeface="楷体" panose="02010609060101010101" charset="-122"/>
                      </a:endParaRPr>
                    </a:p>
                  </a:txBody>
                  <a:tcPr anchor="ctr">
                    <a:solidFill>
                      <a:schemeClr val="bg1"/>
                    </a:solidFill>
                  </a:tcPr>
                </a:tc>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操作</a:t>
                      </a:r>
                      <a:endParaRPr lang="zh-CN" altLang="en-US" sz="2000" dirty="0">
                        <a:latin typeface="楷体" panose="02010609060101010101" charset="-122"/>
                        <a:ea typeface="楷体" panose="02010609060101010101" charset="-122"/>
                        <a:cs typeface="楷体" panose="02010609060101010101" charset="-122"/>
                      </a:endParaRPr>
                    </a:p>
                  </a:txBody>
                  <a:tcPr>
                    <a:solidFill>
                      <a:schemeClr val="bg1"/>
                    </a:solidFill>
                  </a:tcPr>
                </a:tc>
                <a:extLst>
                  <a:ext uri="{0D108BD9-81ED-4DB2-BD59-A6C34878D82A}">
                    <a16:rowId xmlns:a16="http://schemas.microsoft.com/office/drawing/2014/main" val="10003"/>
                  </a:ext>
                </a:extLst>
              </a:tr>
              <a:tr h="370840">
                <a:tc vMerge="1">
                  <a:txBody>
                    <a:bodyPr/>
                    <a:lstStyle/>
                    <a:p>
                      <a:endParaRPr lang="zh-CN"/>
                    </a:p>
                  </a:txBody>
                  <a:tcPr/>
                </a:tc>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异步复位</a:t>
                      </a:r>
                      <a:endParaRPr lang="zh-CN" altLang="en-US" sz="2000" dirty="0">
                        <a:latin typeface="楷体" panose="02010609060101010101" charset="-122"/>
                        <a:ea typeface="楷体" panose="02010609060101010101" charset="-122"/>
                        <a:cs typeface="楷体" panose="02010609060101010101" charset="-122"/>
                      </a:endParaRPr>
                    </a:p>
                  </a:txBody>
                  <a:tcPr anchor="ctr">
                    <a:solidFill>
                      <a:schemeClr val="bg1"/>
                    </a:solidFill>
                  </a:tcPr>
                </a:tc>
                <a:tc>
                  <a:txBody>
                    <a:bodyPr/>
                    <a:lstStyle/>
                    <a:p>
                      <a:pPr algn="l"/>
                      <a:r>
                        <a:rPr lang="en-US" altLang="zh-CN" sz="2000" dirty="0" err="1" smtClean="0">
                          <a:latin typeface="楷体" panose="02010609060101010101" charset="-122"/>
                          <a:ea typeface="楷体" panose="02010609060101010101" charset="-122"/>
                          <a:cs typeface="楷体" panose="02010609060101010101" charset="-122"/>
                        </a:rPr>
                        <a:t>rst</a:t>
                      </a:r>
                      <a:r>
                        <a:rPr lang="zh-CN" altLang="en-US" sz="2000" dirty="0" smtClean="0">
                          <a:latin typeface="楷体" panose="02010609060101010101" charset="-122"/>
                          <a:ea typeface="楷体" panose="02010609060101010101" charset="-122"/>
                          <a:cs typeface="楷体" panose="02010609060101010101" charset="-122"/>
                        </a:rPr>
                        <a:t>上升沿时</a:t>
                      </a:r>
                      <a:r>
                        <a:rPr lang="en-US" altLang="zh-CN" sz="2000" dirty="0" smtClean="0">
                          <a:latin typeface="楷体" panose="02010609060101010101" charset="-122"/>
                          <a:ea typeface="楷体" panose="02010609060101010101" charset="-122"/>
                          <a:cs typeface="楷体" panose="02010609060101010101" charset="-122"/>
                        </a:rPr>
                        <a:t>, </a:t>
                      </a:r>
                    </a:p>
                    <a:p>
                      <a:pPr algn="l"/>
                      <a:r>
                        <a:rPr lang="en-US" altLang="zh-CN" sz="2000" dirty="0" smtClean="0">
                          <a:latin typeface="楷体" panose="02010609060101010101" charset="-122"/>
                          <a:ea typeface="楷体" panose="02010609060101010101" charset="-122"/>
                          <a:cs typeface="楷体" panose="02010609060101010101" charset="-122"/>
                        </a:rPr>
                        <a:t>if </a:t>
                      </a:r>
                      <a:r>
                        <a:rPr lang="en-US" altLang="zh-CN" sz="2000" dirty="0" err="1" smtClean="0">
                          <a:latin typeface="楷体" panose="02010609060101010101" charset="-122"/>
                          <a:ea typeface="楷体" panose="02010609060101010101" charset="-122"/>
                          <a:cs typeface="楷体" panose="02010609060101010101" charset="-122"/>
                        </a:rPr>
                        <a:t>rst</a:t>
                      </a:r>
                      <a:r>
                        <a:rPr lang="en-US" altLang="zh-CN" sz="2000" dirty="0" smtClean="0">
                          <a:latin typeface="楷体" panose="02010609060101010101" charset="-122"/>
                          <a:ea typeface="楷体" panose="02010609060101010101" charset="-122"/>
                          <a:cs typeface="楷体" panose="02010609060101010101" charset="-122"/>
                        </a:rPr>
                        <a:t> then PC</a:t>
                      </a:r>
                      <a:r>
                        <a:rPr lang="en-US" altLang="zh-CN" sz="2000" dirty="0" smtClean="0">
                          <a:latin typeface="楷体" panose="02010609060101010101" charset="-122"/>
                          <a:ea typeface="楷体" panose="02010609060101010101" charset="-122"/>
                          <a:cs typeface="楷体" panose="02010609060101010101" charset="-122"/>
                          <a:sym typeface="Wingdings 3" panose="05040102010807070707"/>
                        </a:rPr>
                        <a:t></a:t>
                      </a:r>
                      <a:r>
                        <a:rPr lang="en-US" altLang="zh-CN" sz="2000" baseline="0" dirty="0" smtClean="0">
                          <a:latin typeface="楷体" panose="02010609060101010101" charset="-122"/>
                          <a:ea typeface="楷体" panose="02010609060101010101" charset="-122"/>
                          <a:cs typeface="楷体" panose="02010609060101010101" charset="-122"/>
                        </a:rPr>
                        <a:t> 32’h00000000</a:t>
                      </a:r>
                      <a:endParaRPr lang="en-US" altLang="zh-CN" sz="2000" dirty="0" smtClean="0">
                        <a:latin typeface="楷体" panose="02010609060101010101" charset="-122"/>
                        <a:ea typeface="楷体" panose="02010609060101010101" charset="-122"/>
                        <a:cs typeface="楷体" panose="02010609060101010101" charset="-122"/>
                      </a:endParaRPr>
                    </a:p>
                  </a:txBody>
                  <a:tcPr>
                    <a:solidFill>
                      <a:schemeClr val="bg1"/>
                    </a:solidFill>
                  </a:tcPr>
                </a:tc>
                <a:extLst>
                  <a:ext uri="{0D108BD9-81ED-4DB2-BD59-A6C34878D82A}">
                    <a16:rowId xmlns:a16="http://schemas.microsoft.com/office/drawing/2014/main" val="10004"/>
                  </a:ext>
                </a:extLst>
              </a:tr>
              <a:tr h="370840">
                <a:tc vMerge="1">
                  <a:txBody>
                    <a:bodyPr/>
                    <a:lstStyle/>
                    <a:p>
                      <a:endParaRPr lang="zh-CN"/>
                    </a:p>
                  </a:txBody>
                  <a:tcPr/>
                </a:tc>
                <a:tc>
                  <a:txBody>
                    <a:bodyPr/>
                    <a:lstStyle/>
                    <a:p>
                      <a:pPr algn="ctr"/>
                      <a:r>
                        <a:rPr lang="zh-CN" altLang="en-US" sz="2000" dirty="0" smtClean="0">
                          <a:latin typeface="楷体" panose="02010609060101010101" charset="-122"/>
                          <a:ea typeface="楷体" panose="02010609060101010101" charset="-122"/>
                          <a:cs typeface="楷体" panose="02010609060101010101" charset="-122"/>
                        </a:rPr>
                        <a:t>同步加载</a:t>
                      </a:r>
                      <a:endParaRPr lang="zh-CN" altLang="en-US" sz="2000" dirty="0">
                        <a:latin typeface="楷体" panose="02010609060101010101" charset="-122"/>
                        <a:ea typeface="楷体" panose="02010609060101010101" charset="-122"/>
                        <a:cs typeface="楷体" panose="02010609060101010101" charset="-122"/>
                      </a:endParaRPr>
                    </a:p>
                  </a:txBody>
                  <a:tcPr anchor="ctr">
                    <a:solidFill>
                      <a:schemeClr val="bg1"/>
                    </a:solidFill>
                  </a:tcPr>
                </a:tc>
                <a:tc>
                  <a:txBody>
                    <a:bodyPr/>
                    <a:lstStyle/>
                    <a:p>
                      <a:pPr algn="l"/>
                      <a:r>
                        <a:rPr lang="en-US" altLang="zh-CN" sz="2000" dirty="0" err="1" smtClean="0">
                          <a:latin typeface="楷体" panose="02010609060101010101" charset="-122"/>
                          <a:ea typeface="楷体" panose="02010609060101010101" charset="-122"/>
                          <a:cs typeface="楷体" panose="02010609060101010101" charset="-122"/>
                        </a:rPr>
                        <a:t>clk</a:t>
                      </a:r>
                      <a:r>
                        <a:rPr lang="zh-CN" altLang="en-US" sz="2000" dirty="0" smtClean="0">
                          <a:latin typeface="楷体" panose="02010609060101010101" charset="-122"/>
                          <a:ea typeface="楷体" panose="02010609060101010101" charset="-122"/>
                          <a:cs typeface="楷体" panose="02010609060101010101" charset="-122"/>
                        </a:rPr>
                        <a:t>上升沿时：</a:t>
                      </a:r>
                      <a:endParaRPr lang="en-US" altLang="zh-CN" sz="2000" dirty="0" smtClean="0">
                        <a:latin typeface="楷体" panose="02010609060101010101" charset="-122"/>
                        <a:ea typeface="楷体" panose="02010609060101010101" charset="-122"/>
                        <a:cs typeface="楷体" panose="02010609060101010101" charset="-122"/>
                      </a:endParaRPr>
                    </a:p>
                    <a:p>
                      <a:pPr algn="l"/>
                      <a:r>
                        <a:rPr lang="en-US" altLang="zh-CN" sz="2000" dirty="0" smtClean="0">
                          <a:latin typeface="楷体" panose="02010609060101010101" charset="-122"/>
                          <a:ea typeface="楷体" panose="02010609060101010101" charset="-122"/>
                          <a:cs typeface="楷体" panose="02010609060101010101" charset="-122"/>
                        </a:rPr>
                        <a:t>if</a:t>
                      </a:r>
                      <a:r>
                        <a:rPr lang="en-US" altLang="zh-CN" sz="2000" baseline="0" dirty="0" smtClean="0">
                          <a:latin typeface="楷体" panose="02010609060101010101" charset="-122"/>
                          <a:ea typeface="楷体" panose="02010609060101010101" charset="-122"/>
                          <a:cs typeface="楷体" panose="02010609060101010101" charset="-122"/>
                        </a:rPr>
                        <a:t> </a:t>
                      </a:r>
                      <a:r>
                        <a:rPr lang="en-US" altLang="zh-CN" sz="2000" dirty="0" err="1" smtClean="0">
                          <a:latin typeface="楷体" panose="02010609060101010101" charset="-122"/>
                          <a:ea typeface="楷体" panose="02010609060101010101" charset="-122"/>
                          <a:cs typeface="楷体" panose="02010609060101010101" charset="-122"/>
                        </a:rPr>
                        <a:t>PCWr</a:t>
                      </a:r>
                      <a:r>
                        <a:rPr lang="en-US" altLang="zh-CN" sz="2000" dirty="0" smtClean="0">
                          <a:latin typeface="楷体" panose="02010609060101010101" charset="-122"/>
                          <a:ea typeface="楷体" panose="02010609060101010101" charset="-122"/>
                          <a:cs typeface="楷体" panose="02010609060101010101" charset="-122"/>
                        </a:rPr>
                        <a:t> then PC </a:t>
                      </a:r>
                      <a:r>
                        <a:rPr lang="en-US" altLang="zh-CN" sz="2000" dirty="0" smtClean="0">
                          <a:latin typeface="楷体" panose="02010609060101010101" charset="-122"/>
                          <a:ea typeface="楷体" panose="02010609060101010101" charset="-122"/>
                          <a:cs typeface="楷体" panose="02010609060101010101" charset="-122"/>
                          <a:sym typeface="Wingdings 3" panose="05040102010807070707"/>
                        </a:rPr>
                        <a:t></a:t>
                      </a:r>
                      <a:r>
                        <a:rPr lang="en-US" altLang="zh-CN" sz="2000" baseline="0" dirty="0" smtClean="0">
                          <a:latin typeface="楷体" panose="02010609060101010101" charset="-122"/>
                          <a:ea typeface="楷体" panose="02010609060101010101" charset="-122"/>
                          <a:cs typeface="楷体" panose="02010609060101010101" charset="-122"/>
                        </a:rPr>
                        <a:t> NPC</a:t>
                      </a:r>
                      <a:endParaRPr lang="zh-CN" altLang="en-US" sz="2000" dirty="0">
                        <a:latin typeface="楷体" panose="02010609060101010101" charset="-122"/>
                        <a:ea typeface="楷体" panose="02010609060101010101" charset="-122"/>
                        <a:cs typeface="楷体" panose="02010609060101010101" charset="-122"/>
                      </a:endParaRPr>
                    </a:p>
                  </a:txBody>
                  <a:tcPr>
                    <a:solidFill>
                      <a:schemeClr val="bg1"/>
                    </a:solidFill>
                  </a:tcPr>
                </a:tc>
                <a:extLst>
                  <a:ext uri="{0D108BD9-81ED-4DB2-BD59-A6C34878D82A}">
                    <a16:rowId xmlns:a16="http://schemas.microsoft.com/office/drawing/2014/main" val="10005"/>
                  </a:ext>
                </a:extLst>
              </a:tr>
            </a:tbl>
          </a:graphicData>
        </a:graphic>
      </p:graphicFrame>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4353" y="764705"/>
            <a:ext cx="1277739" cy="1402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18"/>
            <a:ext cx="10515600" cy="1325563"/>
          </a:xfrm>
        </p:spPr>
        <p:txBody>
          <a:bodyPr>
            <a:normAutofit/>
          </a:bodyPr>
          <a:lstStyle/>
          <a:p>
            <a:r>
              <a:rPr lang="zh-CN" altLang="en-US" dirty="0">
                <a:latin typeface="楷体" panose="02010609060101010101" charset="-122"/>
                <a:ea typeface="楷体" panose="02010609060101010101" charset="-122"/>
                <a:cs typeface="楷体" panose="02010609060101010101" charset="-122"/>
              </a:rPr>
              <a:t>功能部件建模：寄存器堆</a:t>
            </a:r>
          </a:p>
        </p:txBody>
      </p:sp>
      <p:sp>
        <p:nvSpPr>
          <p:cNvPr id="3" name="内容占位符 2"/>
          <p:cNvSpPr>
            <a:spLocks noGrp="1"/>
          </p:cNvSpPr>
          <p:nvPr>
            <p:ph idx="1"/>
          </p:nvPr>
        </p:nvSpPr>
        <p:spPr>
          <a:xfrm>
            <a:off x="838200" y="1149765"/>
            <a:ext cx="10515600" cy="4351338"/>
          </a:xfrm>
        </p:spPr>
        <p:txBody>
          <a:bodyPr/>
          <a:lstStyle/>
          <a:p>
            <a:r>
              <a:rPr lang="zh-CN" altLang="en-US" dirty="0" smtClean="0">
                <a:latin typeface="楷体" panose="02010609060101010101" charset="-122"/>
                <a:ea typeface="楷体" panose="02010609060101010101" charset="-122"/>
                <a:cs typeface="楷体" panose="02010609060101010101" charset="-122"/>
              </a:rPr>
              <a:t>功能与控制</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读出：不需要控制</a:t>
            </a:r>
            <a:endParaRPr lang="en-US" altLang="zh-CN" dirty="0" smtClean="0">
              <a:latin typeface="楷体" panose="02010609060101010101" charset="-122"/>
              <a:ea typeface="楷体" panose="02010609060101010101" charset="-122"/>
              <a:cs typeface="楷体" panose="02010609060101010101" charset="-122"/>
            </a:endParaRPr>
          </a:p>
          <a:p>
            <a:pPr lvl="1"/>
            <a:r>
              <a:rPr lang="zh-CN" altLang="en-US" dirty="0" smtClean="0">
                <a:latin typeface="楷体" panose="02010609060101010101" charset="-122"/>
                <a:ea typeface="楷体" panose="02010609060101010101" charset="-122"/>
                <a:cs typeface="楷体" panose="02010609060101010101" charset="-122"/>
              </a:rPr>
              <a:t>写入：</a:t>
            </a:r>
            <a:r>
              <a:rPr lang="en-US" altLang="zh-CN" dirty="0" err="1" smtClean="0">
                <a:latin typeface="楷体" panose="02010609060101010101" charset="-122"/>
                <a:ea typeface="楷体" panose="02010609060101010101" charset="-122"/>
                <a:cs typeface="楷体" panose="02010609060101010101" charset="-122"/>
              </a:rPr>
              <a:t>RFWr</a:t>
            </a:r>
            <a:r>
              <a:rPr lang="zh-CN" altLang="en-US" dirty="0" smtClean="0">
                <a:latin typeface="楷体" panose="02010609060101010101" charset="-122"/>
                <a:ea typeface="楷体" panose="02010609060101010101" charset="-122"/>
                <a:cs typeface="楷体" panose="02010609060101010101" charset="-122"/>
              </a:rPr>
              <a:t>为</a:t>
            </a:r>
            <a:r>
              <a:rPr lang="en-US" altLang="zh-CN" dirty="0" smtClean="0">
                <a:latin typeface="楷体" panose="02010609060101010101" charset="-122"/>
                <a:ea typeface="楷体" panose="02010609060101010101" charset="-122"/>
                <a:cs typeface="楷体" panose="02010609060101010101" charset="-122"/>
              </a:rPr>
              <a:t>1</a:t>
            </a:r>
          </a:p>
        </p:txBody>
      </p:sp>
      <p:graphicFrame>
        <p:nvGraphicFramePr>
          <p:cNvPr id="15" name="表格 14"/>
          <p:cNvGraphicFramePr>
            <a:graphicFrameLocks noGrp="1"/>
          </p:cNvGraphicFramePr>
          <p:nvPr/>
        </p:nvGraphicFramePr>
        <p:xfrm>
          <a:off x="1631504" y="2555296"/>
          <a:ext cx="7272000" cy="425808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20000"/>
                    </a:ext>
                  </a:extLst>
                </a:gridCol>
                <a:gridCol w="1979352">
                  <a:extLst>
                    <a:ext uri="{9D8B030D-6E8A-4147-A177-3AD203B41FA5}">
                      <a16:colId xmlns:a16="http://schemas.microsoft.com/office/drawing/2014/main" val="20001"/>
                    </a:ext>
                  </a:extLst>
                </a:gridCol>
                <a:gridCol w="4284648">
                  <a:extLst>
                    <a:ext uri="{9D8B030D-6E8A-4147-A177-3AD203B41FA5}">
                      <a16:colId xmlns:a16="http://schemas.microsoft.com/office/drawing/2014/main" val="20002"/>
                    </a:ext>
                  </a:extLst>
                </a:gridCol>
              </a:tblGrid>
              <a:tr h="720000">
                <a:tc>
                  <a:txBody>
                    <a:bodyPr/>
                    <a:lstStyle/>
                    <a:p>
                      <a:pPr algn="ctr"/>
                      <a:r>
                        <a:rPr lang="zh-CN" altLang="en-US" sz="2400" dirty="0" smtClean="0">
                          <a:latin typeface="楷体" panose="02010609060101010101" charset="-122"/>
                          <a:ea typeface="楷体" panose="02010609060101010101" charset="-122"/>
                          <a:cs typeface="Kaiti TC" charset="-120"/>
                        </a:rPr>
                        <a:t>输入</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gridSpan="2">
                  <a:txBody>
                    <a:bodyPr/>
                    <a:lstStyle/>
                    <a:p>
                      <a:r>
                        <a:rPr lang="en-US" altLang="zh-CN" sz="2400" dirty="0" smtClean="0">
                          <a:latin typeface="楷体" panose="02010609060101010101" charset="-122"/>
                          <a:ea typeface="楷体" panose="02010609060101010101" charset="-122"/>
                          <a:cs typeface="Kaiti TC" charset="-120"/>
                        </a:rPr>
                        <a:t>A1[4:0]</a:t>
                      </a:r>
                      <a:r>
                        <a:rPr lang="zh-CN" altLang="en-US" sz="2400" dirty="0" smtClean="0">
                          <a:latin typeface="楷体" panose="02010609060101010101" charset="-122"/>
                          <a:ea typeface="楷体" panose="02010609060101010101" charset="-122"/>
                          <a:cs typeface="Kaiti TC" charset="-120"/>
                        </a:rPr>
                        <a:t>、</a:t>
                      </a:r>
                      <a:r>
                        <a:rPr lang="en-US" altLang="zh-CN" sz="2400" dirty="0" err="1" smtClean="0">
                          <a:latin typeface="楷体" panose="02010609060101010101" charset="-122"/>
                          <a:ea typeface="楷体" panose="02010609060101010101" charset="-122"/>
                          <a:cs typeface="Kaiti TC" charset="-120"/>
                        </a:rPr>
                        <a:t>A2</a:t>
                      </a:r>
                      <a:r>
                        <a:rPr lang="en-US" altLang="zh-CN" sz="2400" dirty="0" smtClean="0">
                          <a:latin typeface="楷体" panose="02010609060101010101" charset="-122"/>
                          <a:ea typeface="楷体" panose="02010609060101010101" charset="-122"/>
                          <a:cs typeface="Kaiti TC" charset="-120"/>
                        </a:rPr>
                        <a:t>[4:0]</a:t>
                      </a:r>
                      <a:r>
                        <a:rPr lang="zh-CN" altLang="en-US" sz="2400" dirty="0" smtClean="0">
                          <a:latin typeface="楷体" panose="02010609060101010101" charset="-122"/>
                          <a:ea typeface="楷体" panose="02010609060101010101" charset="-122"/>
                          <a:cs typeface="Kaiti TC" charset="-120"/>
                        </a:rPr>
                        <a:t>、</a:t>
                      </a:r>
                      <a:r>
                        <a:rPr lang="en-US" altLang="zh-CN" sz="2400" dirty="0" err="1" smtClean="0">
                          <a:latin typeface="楷体" panose="02010609060101010101" charset="-122"/>
                          <a:ea typeface="楷体" panose="02010609060101010101" charset="-122"/>
                          <a:cs typeface="Kaiti TC" charset="-120"/>
                        </a:rPr>
                        <a:t>A3</a:t>
                      </a:r>
                      <a:r>
                        <a:rPr lang="en-US" altLang="zh-CN" sz="2400" dirty="0" smtClean="0">
                          <a:latin typeface="楷体" panose="02010609060101010101" charset="-122"/>
                          <a:ea typeface="楷体" panose="02010609060101010101" charset="-122"/>
                          <a:cs typeface="Kaiti TC" charset="-120"/>
                        </a:rPr>
                        <a:t>[4:0]</a:t>
                      </a:r>
                      <a:r>
                        <a:rPr lang="zh-CN" altLang="en-US" sz="2400" dirty="0" smtClean="0">
                          <a:latin typeface="楷体" panose="02010609060101010101" charset="-122"/>
                          <a:ea typeface="楷体" panose="02010609060101010101" charset="-122"/>
                          <a:cs typeface="Kaiti TC" charset="-120"/>
                        </a:rPr>
                        <a:t>、</a:t>
                      </a:r>
                      <a:r>
                        <a:rPr lang="en-US" altLang="zh-CN" sz="2400" dirty="0" err="1" smtClean="0">
                          <a:latin typeface="楷体" panose="02010609060101010101" charset="-122"/>
                          <a:ea typeface="楷体" panose="02010609060101010101" charset="-122"/>
                          <a:cs typeface="Kaiti TC" charset="-120"/>
                        </a:rPr>
                        <a:t>WD</a:t>
                      </a:r>
                      <a:r>
                        <a:rPr lang="en-US" altLang="zh-CN" sz="2400" dirty="0" smtClean="0">
                          <a:latin typeface="楷体" panose="02010609060101010101" charset="-122"/>
                          <a:ea typeface="楷体" panose="02010609060101010101" charset="-122"/>
                          <a:cs typeface="Kaiti TC" charset="-120"/>
                        </a:rPr>
                        <a:t>[31:0]</a:t>
                      </a:r>
                    </a:p>
                    <a:p>
                      <a:r>
                        <a:rPr lang="en-US" altLang="zh-CN" sz="2400" dirty="0" err="1" smtClean="0">
                          <a:latin typeface="楷体" panose="02010609060101010101" charset="-122"/>
                          <a:ea typeface="楷体" panose="02010609060101010101" charset="-122"/>
                          <a:cs typeface="Kaiti TC" charset="-120"/>
                        </a:rPr>
                        <a:t>RFWr</a:t>
                      </a:r>
                      <a:r>
                        <a:rPr lang="zh-CN" altLang="en-US" sz="2400" dirty="0" smtClean="0">
                          <a:latin typeface="楷体" panose="02010609060101010101" charset="-122"/>
                          <a:ea typeface="楷体" panose="02010609060101010101" charset="-122"/>
                          <a:cs typeface="Kaiti TC" charset="-120"/>
                        </a:rPr>
                        <a:t>、</a:t>
                      </a:r>
                      <a:r>
                        <a:rPr lang="en-US" altLang="zh-CN" sz="2400" dirty="0" err="1" smtClean="0">
                          <a:latin typeface="楷体" panose="02010609060101010101" charset="-122"/>
                          <a:ea typeface="楷体" panose="02010609060101010101" charset="-122"/>
                          <a:cs typeface="Kaiti TC" charset="-120"/>
                        </a:rPr>
                        <a:t>clk</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hMerge="1">
                  <a:txBody>
                    <a:bodyPr/>
                    <a:lstStyle/>
                    <a:p>
                      <a:endParaRPr lang="zh-CN"/>
                    </a:p>
                  </a:txBody>
                  <a:tcPr/>
                </a:tc>
                <a:extLst>
                  <a:ext uri="{0D108BD9-81ED-4DB2-BD59-A6C34878D82A}">
                    <a16:rowId xmlns:a16="http://schemas.microsoft.com/office/drawing/2014/main" val="10000"/>
                  </a:ext>
                </a:extLst>
              </a:tr>
              <a:tr h="720000">
                <a:tc>
                  <a:txBody>
                    <a:bodyPr/>
                    <a:lstStyle/>
                    <a:p>
                      <a:pPr algn="ctr"/>
                      <a:r>
                        <a:rPr lang="zh-CN" altLang="en-US" sz="2400" dirty="0" smtClean="0">
                          <a:latin typeface="楷体" panose="02010609060101010101" charset="-122"/>
                          <a:ea typeface="楷体" panose="02010609060101010101" charset="-122"/>
                          <a:cs typeface="Kaiti TC" charset="-120"/>
                        </a:rPr>
                        <a:t>输出</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err="1" smtClean="0">
                          <a:latin typeface="楷体" panose="02010609060101010101" charset="-122"/>
                          <a:ea typeface="楷体" panose="02010609060101010101" charset="-122"/>
                          <a:cs typeface="Kaiti TC" charset="-120"/>
                        </a:rPr>
                        <a:t>RD1</a:t>
                      </a:r>
                      <a:r>
                        <a:rPr lang="en-US" altLang="zh-CN" sz="2400" dirty="0" smtClean="0">
                          <a:latin typeface="楷体" panose="02010609060101010101" charset="-122"/>
                          <a:ea typeface="楷体" panose="02010609060101010101" charset="-122"/>
                          <a:cs typeface="Kaiti TC" charset="-120"/>
                        </a:rPr>
                        <a:t>[31:0]</a:t>
                      </a:r>
                      <a:r>
                        <a:rPr lang="zh-CN" altLang="en-US" sz="2400" dirty="0" smtClean="0">
                          <a:latin typeface="楷体" panose="02010609060101010101" charset="-122"/>
                          <a:ea typeface="楷体" panose="02010609060101010101" charset="-122"/>
                          <a:cs typeface="Kaiti TC" charset="-120"/>
                        </a:rPr>
                        <a:t>、</a:t>
                      </a:r>
                      <a:r>
                        <a:rPr lang="en-US" altLang="zh-CN" sz="2400" dirty="0" err="1" smtClean="0">
                          <a:latin typeface="楷体" panose="02010609060101010101" charset="-122"/>
                          <a:ea typeface="楷体" panose="02010609060101010101" charset="-122"/>
                          <a:cs typeface="Kaiti TC" charset="-120"/>
                        </a:rPr>
                        <a:t>RD2</a:t>
                      </a:r>
                      <a:r>
                        <a:rPr lang="en-US" altLang="zh-CN" sz="2400" dirty="0" smtClean="0">
                          <a:latin typeface="楷体" panose="02010609060101010101" charset="-122"/>
                          <a:ea typeface="楷体" panose="02010609060101010101" charset="-122"/>
                          <a:cs typeface="Kaiti TC" charset="-120"/>
                        </a:rPr>
                        <a:t>[31:0]</a:t>
                      </a:r>
                    </a:p>
                  </a:txBody>
                  <a:tcPr marL="36000" marR="36000" marT="18000" marB="18000" anchor="ctr">
                    <a:solidFill>
                      <a:schemeClr val="bg1"/>
                    </a:solidFill>
                  </a:tcPr>
                </a:tc>
                <a:tc hMerge="1">
                  <a:txBody>
                    <a:bodyPr/>
                    <a:lstStyle/>
                    <a:p>
                      <a:endParaRPr lang="zh-CN"/>
                    </a:p>
                  </a:txBody>
                  <a:tcPr/>
                </a:tc>
                <a:extLst>
                  <a:ext uri="{0D108BD9-81ED-4DB2-BD59-A6C34878D82A}">
                    <a16:rowId xmlns:a16="http://schemas.microsoft.com/office/drawing/2014/main" val="10001"/>
                  </a:ext>
                </a:extLst>
              </a:tr>
              <a:tr h="756000">
                <a:tc>
                  <a:txBody>
                    <a:bodyPr/>
                    <a:lstStyle/>
                    <a:p>
                      <a:pPr algn="ctr"/>
                      <a:r>
                        <a:rPr lang="zh-CN" altLang="en-US" sz="2400" dirty="0" smtClean="0">
                          <a:latin typeface="楷体" panose="02010609060101010101" charset="-122"/>
                          <a:ea typeface="楷体" panose="02010609060101010101" charset="-122"/>
                          <a:cs typeface="Kaiti TC" charset="-120"/>
                        </a:rPr>
                        <a:t>数据</a:t>
                      </a:r>
                      <a:endParaRPr lang="en-US" altLang="zh-CN" sz="2400" dirty="0" smtClean="0">
                        <a:latin typeface="楷体" panose="02010609060101010101" charset="-122"/>
                        <a:ea typeface="楷体" panose="02010609060101010101" charset="-122"/>
                        <a:cs typeface="Kaiti TC" charset="-120"/>
                      </a:endParaRPr>
                    </a:p>
                    <a:p>
                      <a:pPr algn="ctr"/>
                      <a:r>
                        <a:rPr lang="zh-CN" altLang="en-US" sz="2400" dirty="0" smtClean="0">
                          <a:latin typeface="楷体" panose="02010609060101010101" charset="-122"/>
                          <a:ea typeface="楷体" panose="02010609060101010101" charset="-122"/>
                          <a:cs typeface="Kaiti TC" charset="-120"/>
                        </a:rPr>
                        <a:t>结构</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err="1" smtClean="0">
                          <a:latin typeface="楷体" panose="02010609060101010101" charset="-122"/>
                          <a:ea typeface="楷体" panose="02010609060101010101" charset="-122"/>
                          <a:cs typeface="Kaiti TC" charset="-120"/>
                        </a:rPr>
                        <a:t>rf</a:t>
                      </a:r>
                      <a:r>
                        <a:rPr lang="en-US" altLang="zh-CN" sz="2400" dirty="0" smtClean="0">
                          <a:latin typeface="楷体" panose="02010609060101010101" charset="-122"/>
                          <a:ea typeface="楷体" panose="02010609060101010101" charset="-122"/>
                          <a:cs typeface="Kaiti TC" charset="-120"/>
                        </a:rPr>
                        <a:t>[31:0]</a:t>
                      </a:r>
                      <a:r>
                        <a:rPr lang="zh-CN" altLang="en-US" sz="2400" dirty="0" smtClean="0">
                          <a:latin typeface="楷体" panose="02010609060101010101" charset="-122"/>
                          <a:ea typeface="楷体" panose="02010609060101010101" charset="-122"/>
                          <a:cs typeface="Kaiti TC" charset="-120"/>
                        </a:rPr>
                        <a:t>，</a:t>
                      </a:r>
                      <a:r>
                        <a:rPr lang="en-US" altLang="zh-CN" sz="2400" dirty="0" smtClean="0">
                          <a:latin typeface="楷体" panose="02010609060101010101" charset="-122"/>
                          <a:ea typeface="楷体" panose="02010609060101010101" charset="-122"/>
                          <a:cs typeface="Kaiti TC" charset="-120"/>
                        </a:rPr>
                        <a:t>32</a:t>
                      </a:r>
                      <a:r>
                        <a:rPr lang="zh-CN" altLang="en-US" sz="2400" dirty="0" smtClean="0">
                          <a:latin typeface="楷体" panose="02010609060101010101" charset="-122"/>
                          <a:ea typeface="楷体" panose="02010609060101010101" charset="-122"/>
                          <a:cs typeface="Kaiti TC" charset="-120"/>
                        </a:rPr>
                        <a:t>个</a:t>
                      </a:r>
                      <a:r>
                        <a:rPr lang="en-US" altLang="zh-CN" sz="2400" dirty="0" smtClean="0">
                          <a:latin typeface="楷体" panose="02010609060101010101" charset="-122"/>
                          <a:ea typeface="楷体" panose="02010609060101010101" charset="-122"/>
                          <a:cs typeface="Kaiti TC" charset="-120"/>
                        </a:rPr>
                        <a:t>32</a:t>
                      </a:r>
                      <a:r>
                        <a:rPr lang="zh-CN" altLang="en-US" sz="2400" dirty="0" smtClean="0">
                          <a:latin typeface="楷体" panose="02010609060101010101" charset="-122"/>
                          <a:ea typeface="楷体" panose="02010609060101010101" charset="-122"/>
                          <a:cs typeface="Kaiti TC" charset="-120"/>
                        </a:rPr>
                        <a:t>位寄存器</a:t>
                      </a:r>
                      <a:endParaRPr lang="en-US" altLang="zh-CN" sz="24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hMerge="1">
                  <a:txBody>
                    <a:bodyPr/>
                    <a:lstStyle/>
                    <a:p>
                      <a:endParaRPr lang="zh-CN"/>
                    </a:p>
                  </a:txBody>
                  <a:tcPr/>
                </a:tc>
                <a:extLst>
                  <a:ext uri="{0D108BD9-81ED-4DB2-BD59-A6C34878D82A}">
                    <a16:rowId xmlns:a16="http://schemas.microsoft.com/office/drawing/2014/main" val="10002"/>
                  </a:ext>
                </a:extLst>
              </a:tr>
              <a:tr h="360000">
                <a:tc rowSpan="3">
                  <a:txBody>
                    <a:bodyPr/>
                    <a:lstStyle/>
                    <a:p>
                      <a:pPr algn="ctr"/>
                      <a:r>
                        <a:rPr lang="zh-CN" altLang="en-US" sz="2400" dirty="0" smtClean="0">
                          <a:latin typeface="楷体" panose="02010609060101010101" charset="-122"/>
                          <a:ea typeface="楷体" panose="02010609060101010101" charset="-122"/>
                          <a:cs typeface="Kaiti TC" charset="-120"/>
                        </a:rPr>
                        <a:t>行为</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zh-CN" altLang="en-US" sz="2400" dirty="0" smtClean="0">
                          <a:latin typeface="楷体" panose="02010609060101010101" charset="-122"/>
                          <a:ea typeface="楷体" panose="02010609060101010101" charset="-122"/>
                          <a:cs typeface="Kaiti TC" charset="-120"/>
                        </a:rPr>
                        <a:t>功能</a:t>
                      </a:r>
                      <a:endParaRPr lang="en-US" altLang="zh-CN" sz="24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latin typeface="楷体" panose="02010609060101010101" charset="-122"/>
                          <a:ea typeface="楷体" panose="02010609060101010101" charset="-122"/>
                          <a:cs typeface="Kaiti TC" charset="-120"/>
                        </a:rPr>
                        <a:t>操作</a:t>
                      </a:r>
                    </a:p>
                  </a:txBody>
                  <a:tcPr marL="36000" marR="36000" marT="18000" marB="18000" anchor="ctr">
                    <a:solidFill>
                      <a:schemeClr val="bg1"/>
                    </a:solidFill>
                  </a:tcPr>
                </a:tc>
                <a:extLst>
                  <a:ext uri="{0D108BD9-81ED-4DB2-BD59-A6C34878D82A}">
                    <a16:rowId xmlns:a16="http://schemas.microsoft.com/office/drawing/2014/main" val="10003"/>
                  </a:ext>
                </a:extLst>
              </a:tr>
              <a:tr h="468000">
                <a:tc vMerge="1">
                  <a:txBody>
                    <a:bodyPr/>
                    <a:lstStyle/>
                    <a:p>
                      <a:endParaRPr lang="zh-CN"/>
                    </a:p>
                  </a:txBody>
                  <a:tcPr marL="36000" marR="36000" marT="18000" marB="18000" anchor="ctr">
                    <a:solidFill>
                      <a:schemeClr val="bg1"/>
                    </a:solidFill>
                  </a:tcPr>
                </a:tc>
                <a:tc>
                  <a:txBody>
                    <a:bodyPr/>
                    <a:lstStyle/>
                    <a:p>
                      <a:r>
                        <a:rPr lang="zh-CN" altLang="en-US" sz="2400" dirty="0" smtClean="0">
                          <a:latin typeface="楷体" panose="02010609060101010101" charset="-122"/>
                          <a:ea typeface="楷体" panose="02010609060101010101" charset="-122"/>
                          <a:cs typeface="Kaiti TC" charset="-120"/>
                        </a:rPr>
                        <a:t>读出寄存器值</a:t>
                      </a:r>
                      <a:endParaRPr lang="en-US" altLang="zh-CN" sz="24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dirty="0" smtClean="0">
                          <a:latin typeface="楷体" panose="02010609060101010101" charset="-122"/>
                          <a:ea typeface="楷体" panose="02010609060101010101" charset="-122"/>
                          <a:cs typeface="Kaiti TC" charset="-120"/>
                        </a:rPr>
                        <a:t>RD1</a:t>
                      </a:r>
                      <a:r>
                        <a:rPr lang="en-US" altLang="zh-CN" sz="2400" dirty="0" smtClean="0">
                          <a:latin typeface="楷体" panose="02010609060101010101" charset="-122"/>
                          <a:ea typeface="楷体" panose="02010609060101010101" charset="-122"/>
                          <a:cs typeface="Kaiti TC" charset="-120"/>
                          <a:sym typeface="Wingdings 3" panose="05040102010807070707"/>
                        </a:rPr>
                        <a:t>rf</a:t>
                      </a:r>
                      <a:r>
                        <a:rPr lang="en-US" altLang="zh-CN" sz="2400" dirty="0" smtClean="0">
                          <a:latin typeface="楷体" panose="02010609060101010101" charset="-122"/>
                          <a:ea typeface="楷体" panose="02010609060101010101" charset="-122"/>
                          <a:cs typeface="Kaiti TC" charset="-120"/>
                        </a:rPr>
                        <a:t>[A1]</a:t>
                      </a:r>
                      <a:r>
                        <a:rPr lang="zh-CN" altLang="en-US" sz="2400" dirty="0" smtClean="0">
                          <a:latin typeface="楷体" panose="02010609060101010101" charset="-122"/>
                          <a:ea typeface="楷体" panose="02010609060101010101" charset="-122"/>
                          <a:cs typeface="Kaiti TC" charset="-120"/>
                        </a:rPr>
                        <a:t>；</a:t>
                      </a:r>
                      <a:r>
                        <a:rPr lang="en-US" altLang="zh-CN" sz="2400" dirty="0" smtClean="0">
                          <a:latin typeface="楷体" panose="02010609060101010101" charset="-122"/>
                          <a:ea typeface="楷体" panose="02010609060101010101" charset="-122"/>
                          <a:cs typeface="Kaiti TC" charset="-120"/>
                        </a:rPr>
                        <a:t>RD2</a:t>
                      </a:r>
                      <a:r>
                        <a:rPr lang="en-US" altLang="zh-CN" sz="2400" dirty="0" smtClean="0">
                          <a:latin typeface="楷体" panose="02010609060101010101" charset="-122"/>
                          <a:ea typeface="楷体" panose="02010609060101010101" charset="-122"/>
                          <a:cs typeface="Kaiti TC" charset="-120"/>
                          <a:sym typeface="Wingdings 3" panose="05040102010807070707"/>
                        </a:rPr>
                        <a:t>rf</a:t>
                      </a:r>
                      <a:r>
                        <a:rPr lang="en-US" altLang="zh-CN" sz="2400" dirty="0" smtClean="0">
                          <a:latin typeface="楷体" panose="02010609060101010101" charset="-122"/>
                          <a:ea typeface="楷体" panose="02010609060101010101" charset="-122"/>
                          <a:cs typeface="Kaiti TC" charset="-120"/>
                        </a:rPr>
                        <a:t>[A2]</a:t>
                      </a:r>
                      <a:endParaRPr lang="zh-CN" altLang="en-US" sz="24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4"/>
                  </a:ext>
                </a:extLst>
              </a:tr>
              <a:tr h="900000">
                <a:tc vMerge="1">
                  <a:txBody>
                    <a:bodyPr/>
                    <a:lstStyle/>
                    <a:p>
                      <a:endParaRPr lang="zh-CN"/>
                    </a:p>
                  </a:txBody>
                  <a:tcPr marL="36000" marR="36000" marT="18000" marB="18000" anchor="ctr">
                    <a:solidFill>
                      <a:schemeClr val="bg1"/>
                    </a:solidFill>
                  </a:tcPr>
                </a:tc>
                <a:tc>
                  <a:txBody>
                    <a:bodyPr/>
                    <a:lstStyle/>
                    <a:p>
                      <a:r>
                        <a:rPr lang="zh-CN" altLang="en-US" sz="2400" dirty="0" smtClean="0">
                          <a:latin typeface="楷体" panose="02010609060101010101" charset="-122"/>
                          <a:ea typeface="楷体" panose="02010609060101010101" charset="-122"/>
                          <a:cs typeface="Kaiti TC" charset="-120"/>
                        </a:rPr>
                        <a:t>写入寄存器值</a:t>
                      </a:r>
                      <a:endParaRPr lang="zh-CN" altLang="en-US" sz="24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400" dirty="0" err="1" smtClean="0">
                          <a:latin typeface="楷体" panose="02010609060101010101" charset="-122"/>
                          <a:ea typeface="楷体" panose="02010609060101010101" charset="-122"/>
                          <a:cs typeface="Kaiti TC" charset="-120"/>
                        </a:rPr>
                        <a:t>clk</a:t>
                      </a:r>
                      <a:r>
                        <a:rPr lang="zh-CN" altLang="en-US" sz="2400" dirty="0" smtClean="0">
                          <a:latin typeface="楷体" panose="02010609060101010101" charset="-122"/>
                          <a:ea typeface="楷体" panose="02010609060101010101" charset="-122"/>
                          <a:cs typeface="Kaiti TC" charset="-120"/>
                        </a:rPr>
                        <a:t>上升沿时</a:t>
                      </a:r>
                      <a:endParaRPr lang="en-US" altLang="zh-CN" sz="2400" dirty="0" smtClean="0">
                        <a:latin typeface="楷体" panose="02010609060101010101" charset="-122"/>
                        <a:ea typeface="楷体" panose="02010609060101010101" charset="-122"/>
                        <a:cs typeface="Kaiti TC" charset="-120"/>
                      </a:endParaRPr>
                    </a:p>
                    <a:p>
                      <a:r>
                        <a:rPr lang="en-US" altLang="zh-CN" sz="2400" dirty="0" smtClean="0">
                          <a:latin typeface="楷体" panose="02010609060101010101" charset="-122"/>
                          <a:ea typeface="楷体" panose="02010609060101010101" charset="-122"/>
                          <a:cs typeface="Kaiti TC" charset="-120"/>
                        </a:rPr>
                        <a:t>if (</a:t>
                      </a:r>
                      <a:r>
                        <a:rPr lang="en-US" altLang="zh-CN" sz="2400" dirty="0" err="1" smtClean="0">
                          <a:latin typeface="楷体" panose="02010609060101010101" charset="-122"/>
                          <a:ea typeface="楷体" panose="02010609060101010101" charset="-122"/>
                          <a:cs typeface="Kaiti TC" charset="-120"/>
                        </a:rPr>
                        <a:t>RFWr</a:t>
                      </a:r>
                      <a:r>
                        <a:rPr lang="en-US" altLang="zh-CN" sz="2400" dirty="0" smtClean="0">
                          <a:latin typeface="楷体" panose="02010609060101010101" charset="-122"/>
                          <a:ea typeface="楷体" panose="02010609060101010101" charset="-122"/>
                          <a:cs typeface="Kaiti TC" charset="-120"/>
                        </a:rPr>
                        <a:t>) then</a:t>
                      </a:r>
                    </a:p>
                    <a:p>
                      <a:r>
                        <a:rPr lang="en-US" altLang="zh-CN" sz="2400" dirty="0" smtClean="0">
                          <a:latin typeface="楷体" panose="02010609060101010101" charset="-122"/>
                          <a:ea typeface="楷体" panose="02010609060101010101" charset="-122"/>
                          <a:cs typeface="Kaiti TC" charset="-120"/>
                        </a:rPr>
                        <a:t>    </a:t>
                      </a:r>
                      <a:r>
                        <a:rPr lang="en-US" altLang="zh-CN" sz="2400" dirty="0" err="1" smtClean="0">
                          <a:latin typeface="楷体" panose="02010609060101010101" charset="-122"/>
                          <a:ea typeface="楷体" panose="02010609060101010101" charset="-122"/>
                          <a:cs typeface="Kaiti TC" charset="-120"/>
                        </a:rPr>
                        <a:t>rf</a:t>
                      </a:r>
                      <a:r>
                        <a:rPr lang="en-US" altLang="zh-CN" sz="2400" dirty="0" smtClean="0">
                          <a:latin typeface="楷体" panose="02010609060101010101" charset="-122"/>
                          <a:ea typeface="楷体" panose="02010609060101010101" charset="-122"/>
                          <a:cs typeface="Kaiti TC" charset="-120"/>
                        </a:rPr>
                        <a:t>[A3]</a:t>
                      </a:r>
                      <a:r>
                        <a:rPr lang="en-US" altLang="zh-CN" sz="2400" dirty="0" smtClean="0">
                          <a:latin typeface="楷体" panose="02010609060101010101" charset="-122"/>
                          <a:ea typeface="楷体" panose="02010609060101010101" charset="-122"/>
                          <a:cs typeface="Kaiti TC" charset="-120"/>
                          <a:sym typeface="Wingdings 3" panose="05040102010807070707"/>
                        </a:rPr>
                        <a:t>WD</a:t>
                      </a:r>
                      <a:endParaRPr lang="zh-CN" altLang="en-US" sz="24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5"/>
                  </a:ext>
                </a:extLst>
              </a:tr>
            </a:tbl>
          </a:graphicData>
        </a:graphic>
      </p:graphicFrame>
      <p:grpSp>
        <p:nvGrpSpPr>
          <p:cNvPr id="4" name="组合 3"/>
          <p:cNvGrpSpPr/>
          <p:nvPr/>
        </p:nvGrpSpPr>
        <p:grpSpPr>
          <a:xfrm>
            <a:off x="8816639" y="325329"/>
            <a:ext cx="2744661" cy="2232000"/>
            <a:chOff x="8484139" y="764704"/>
            <a:chExt cx="2744661" cy="2232000"/>
          </a:xfrm>
        </p:grpSpPr>
        <p:grpSp>
          <p:nvGrpSpPr>
            <p:cNvPr id="16" name="组合 15"/>
            <p:cNvGrpSpPr/>
            <p:nvPr/>
          </p:nvGrpSpPr>
          <p:grpSpPr>
            <a:xfrm>
              <a:off x="9084505" y="764704"/>
              <a:ext cx="1548001" cy="2232000"/>
              <a:chOff x="7236284" y="764704"/>
              <a:chExt cx="1800213" cy="2448000"/>
            </a:xfrm>
          </p:grpSpPr>
          <p:sp>
            <p:nvSpPr>
              <p:cNvPr id="8" name="Rectangle 16"/>
              <p:cNvSpPr>
                <a:spLocks noChangeAspect="1" noChangeArrowheads="1"/>
              </p:cNvSpPr>
              <p:nvPr/>
            </p:nvSpPr>
            <p:spPr bwMode="auto">
              <a:xfrm>
                <a:off x="7236284" y="764704"/>
                <a:ext cx="1800212" cy="2448000"/>
              </a:xfrm>
              <a:prstGeom prst="rect">
                <a:avLst/>
              </a:prstGeom>
              <a:solidFill>
                <a:srgbClr val="FFFFFF"/>
              </a:solidFill>
              <a:ln w="28575">
                <a:solidFill>
                  <a:srgbClr val="000000"/>
                </a:solidFill>
                <a:miter lim="800000"/>
              </a:ln>
            </p:spPr>
            <p:txBody>
              <a:bodyPr wrap="none" rIns="36000" anchor="ctr"/>
              <a:lstStyle/>
              <a:p>
                <a:pPr algn="r" fontAlgn="ctr">
                  <a:spcBef>
                    <a:spcPct val="0"/>
                  </a:spcBef>
                  <a:spcAft>
                    <a:spcPct val="0"/>
                  </a:spcAft>
                </a:pPr>
                <a:r>
                  <a:rPr kumimoji="1" lang="zh-CN" altLang="en-US" sz="2400" dirty="0">
                    <a:solidFill>
                      <a:srgbClr val="000000"/>
                    </a:solidFill>
                    <a:latin typeface="楷体" panose="02010609060101010101" charset="-122"/>
                    <a:ea typeface="楷体" panose="02010609060101010101" charset="-122"/>
                    <a:cs typeface="Kaiti TC" charset="-120"/>
                  </a:rPr>
                  <a:t>寄存器堆</a:t>
                </a:r>
              </a:p>
            </p:txBody>
          </p:sp>
          <p:sp>
            <p:nvSpPr>
              <p:cNvPr id="9" name="Text Box 17"/>
              <p:cNvSpPr txBox="1">
                <a:spLocks noChangeArrowheads="1"/>
              </p:cNvSpPr>
              <p:nvPr/>
            </p:nvSpPr>
            <p:spPr bwMode="auto">
              <a:xfrm>
                <a:off x="7287569" y="861846"/>
                <a:ext cx="268441" cy="3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A1</a:t>
                </a:r>
              </a:p>
            </p:txBody>
          </p:sp>
          <p:sp>
            <p:nvSpPr>
              <p:cNvPr id="10" name="Text Box 18"/>
              <p:cNvSpPr txBox="1">
                <a:spLocks noChangeArrowheads="1"/>
              </p:cNvSpPr>
              <p:nvPr/>
            </p:nvSpPr>
            <p:spPr bwMode="auto">
              <a:xfrm>
                <a:off x="7267323" y="1557008"/>
                <a:ext cx="268441" cy="3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A2</a:t>
                </a:r>
              </a:p>
            </p:txBody>
          </p:sp>
          <p:sp>
            <p:nvSpPr>
              <p:cNvPr id="11" name="Text Box 19"/>
              <p:cNvSpPr txBox="1">
                <a:spLocks noChangeArrowheads="1"/>
              </p:cNvSpPr>
              <p:nvPr/>
            </p:nvSpPr>
            <p:spPr bwMode="auto">
              <a:xfrm>
                <a:off x="7287569" y="2224718"/>
                <a:ext cx="268441" cy="3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A3</a:t>
                </a:r>
              </a:p>
            </p:txBody>
          </p:sp>
          <p:sp>
            <p:nvSpPr>
              <p:cNvPr id="12" name="Text Box 20"/>
              <p:cNvSpPr txBox="1">
                <a:spLocks noChangeArrowheads="1"/>
              </p:cNvSpPr>
              <p:nvPr/>
            </p:nvSpPr>
            <p:spPr bwMode="auto">
              <a:xfrm>
                <a:off x="7287569" y="2879121"/>
                <a:ext cx="268441" cy="3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WD</a:t>
                </a:r>
              </a:p>
            </p:txBody>
          </p:sp>
          <p:sp>
            <p:nvSpPr>
              <p:cNvPr id="13" name="Text Box 21"/>
              <p:cNvSpPr txBox="1">
                <a:spLocks noChangeArrowheads="1"/>
              </p:cNvSpPr>
              <p:nvPr/>
            </p:nvSpPr>
            <p:spPr bwMode="auto">
              <a:xfrm>
                <a:off x="8368856" y="1340767"/>
                <a:ext cx="667641" cy="34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RD1</a:t>
                </a:r>
              </a:p>
            </p:txBody>
          </p:sp>
          <p:sp>
            <p:nvSpPr>
              <p:cNvPr id="14" name="Text Box 22"/>
              <p:cNvSpPr txBox="1">
                <a:spLocks noChangeArrowheads="1"/>
              </p:cNvSpPr>
              <p:nvPr/>
            </p:nvSpPr>
            <p:spPr bwMode="auto">
              <a:xfrm>
                <a:off x="8368856" y="2473152"/>
                <a:ext cx="667640" cy="30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RD2</a:t>
                </a:r>
              </a:p>
            </p:txBody>
          </p:sp>
        </p:grpSp>
        <p:cxnSp>
          <p:nvCxnSpPr>
            <p:cNvPr id="17" name="直接连接符 16"/>
            <p:cNvCxnSpPr/>
            <p:nvPr/>
          </p:nvCxnSpPr>
          <p:spPr>
            <a:xfrm>
              <a:off x="8488211" y="1001872"/>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84139" y="2234736"/>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84139" y="1601383"/>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88211" y="2831054"/>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632506" y="1429401"/>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632506" y="2469025"/>
              <a:ext cx="596294"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16"/>
            <a:ext cx="10515600" cy="1325563"/>
          </a:xfrm>
        </p:spPr>
        <p:txBody>
          <a:bodyPr/>
          <a:lstStyle/>
          <a:p>
            <a:r>
              <a:rPr lang="zh-CN" altLang="en-US" b="1" dirty="0" smtClean="0">
                <a:latin typeface="楷体" panose="02010609060101010101" charset="-122"/>
                <a:ea typeface="楷体" panose="02010609060101010101" charset="-122"/>
                <a:cs typeface="Kaiti TC" charset="-120"/>
              </a:rPr>
              <a:t>功能部件建模：</a:t>
            </a:r>
            <a:r>
              <a:rPr lang="en-US" altLang="zh-CN" b="1" dirty="0" err="1" smtClean="0">
                <a:latin typeface="楷体" panose="02010609060101010101" charset="-122"/>
                <a:ea typeface="楷体" panose="02010609060101010101" charset="-122"/>
                <a:cs typeface="Kaiti TC" charset="-120"/>
              </a:rPr>
              <a:t>ALU</a:t>
            </a:r>
            <a:endParaRPr lang="zh-CN" altLang="en-US" b="1" dirty="0">
              <a:latin typeface="楷体" panose="02010609060101010101" charset="-122"/>
              <a:ea typeface="楷体" panose="02010609060101010101" charset="-122"/>
              <a:cs typeface="Kaiti TC" charset="-120"/>
            </a:endParaRPr>
          </a:p>
        </p:txBody>
      </p:sp>
      <p:sp>
        <p:nvSpPr>
          <p:cNvPr id="3" name="内容占位符 2"/>
          <p:cNvSpPr>
            <a:spLocks noGrp="1"/>
          </p:cNvSpPr>
          <p:nvPr>
            <p:ph idx="1"/>
          </p:nvPr>
        </p:nvSpPr>
        <p:spPr>
          <a:xfrm>
            <a:off x="838200" y="1014868"/>
            <a:ext cx="10515600" cy="4351338"/>
          </a:xfrm>
        </p:spPr>
        <p:txBody>
          <a:bodyPr/>
          <a:lstStyle/>
          <a:p>
            <a:r>
              <a:rPr lang="zh-CN" altLang="en-US" dirty="0" smtClean="0">
                <a:latin typeface="楷体" panose="02010609060101010101" charset="-122"/>
                <a:ea typeface="楷体" panose="02010609060101010101" charset="-122"/>
                <a:cs typeface="Kaiti TC" charset="-120"/>
              </a:rPr>
              <a:t>功能与控制</a:t>
            </a:r>
            <a:endParaRPr lang="en-US" altLang="zh-CN" dirty="0" smtClean="0">
              <a:latin typeface="楷体" panose="02010609060101010101" charset="-122"/>
              <a:ea typeface="楷体" panose="02010609060101010101" charset="-122"/>
              <a:cs typeface="Kaiti TC" charset="-120"/>
            </a:endParaRPr>
          </a:p>
          <a:p>
            <a:pPr lvl="1"/>
            <a:r>
              <a:rPr lang="en-US" altLang="zh-CN" dirty="0" err="1" smtClean="0">
                <a:latin typeface="楷体" panose="02010609060101010101" charset="-122"/>
                <a:ea typeface="楷体" panose="02010609060101010101" charset="-122"/>
                <a:cs typeface="Kaiti TC" charset="-120"/>
              </a:rPr>
              <a:t>ALUOp</a:t>
            </a:r>
            <a:r>
              <a:rPr lang="en-US" altLang="zh-CN" dirty="0" smtClean="0">
                <a:latin typeface="楷体" panose="02010609060101010101" charset="-122"/>
                <a:ea typeface="楷体" panose="02010609060101010101" charset="-122"/>
                <a:cs typeface="Kaiti TC" charset="-120"/>
              </a:rPr>
              <a:t>[2:0]</a:t>
            </a:r>
            <a:r>
              <a:rPr lang="zh-CN" altLang="en-US" dirty="0" smtClean="0">
                <a:latin typeface="楷体" panose="02010609060101010101" charset="-122"/>
                <a:ea typeface="楷体" panose="02010609060101010101" charset="-122"/>
                <a:cs typeface="Kaiti TC" charset="-120"/>
              </a:rPr>
              <a:t>决定执行何种计算</a:t>
            </a:r>
            <a:endParaRPr lang="en-US" altLang="zh-CN" dirty="0" smtClean="0">
              <a:latin typeface="楷体" panose="02010609060101010101" charset="-122"/>
              <a:ea typeface="楷体" panose="02010609060101010101" charset="-122"/>
              <a:cs typeface="Kaiti TC" charset="-120"/>
            </a:endParaRPr>
          </a:p>
          <a:p>
            <a:r>
              <a:rPr lang="en-US" altLang="zh-CN" dirty="0" smtClean="0">
                <a:latin typeface="楷体" panose="02010609060101010101" charset="-122"/>
                <a:ea typeface="楷体" panose="02010609060101010101" charset="-122"/>
                <a:cs typeface="Kaiti TC" charset="-120"/>
              </a:rPr>
              <a:t>Zero</a:t>
            </a:r>
            <a:r>
              <a:rPr lang="zh-CN" altLang="en-US" dirty="0" smtClean="0">
                <a:latin typeface="楷体" panose="02010609060101010101" charset="-122"/>
                <a:ea typeface="楷体" panose="02010609060101010101" charset="-122"/>
                <a:cs typeface="Kaiti TC" charset="-120"/>
              </a:rPr>
              <a:t>：判断</a:t>
            </a:r>
            <a:r>
              <a:rPr lang="en-US" altLang="zh-CN" dirty="0" smtClean="0">
                <a:latin typeface="楷体" panose="02010609060101010101" charset="-122"/>
                <a:ea typeface="楷体" panose="02010609060101010101" charset="-122"/>
                <a:cs typeface="Kaiti TC" charset="-120"/>
              </a:rPr>
              <a:t>A</a:t>
            </a:r>
            <a:r>
              <a:rPr lang="zh-CN" altLang="en-US" dirty="0" smtClean="0">
                <a:latin typeface="楷体" panose="02010609060101010101" charset="-122"/>
                <a:ea typeface="楷体" panose="02010609060101010101" charset="-122"/>
                <a:cs typeface="Kaiti TC" charset="-120"/>
              </a:rPr>
              <a:t>是否等于</a:t>
            </a:r>
            <a:r>
              <a:rPr lang="en-US" altLang="zh-CN" dirty="0" smtClean="0">
                <a:latin typeface="楷体" panose="02010609060101010101" charset="-122"/>
                <a:ea typeface="楷体" panose="02010609060101010101" charset="-122"/>
                <a:cs typeface="Kaiti TC" charset="-120"/>
              </a:rPr>
              <a:t>B</a:t>
            </a:r>
          </a:p>
        </p:txBody>
      </p:sp>
      <p:graphicFrame>
        <p:nvGraphicFramePr>
          <p:cNvPr id="15" name="表格 14"/>
          <p:cNvGraphicFramePr>
            <a:graphicFrameLocks noGrp="1"/>
          </p:cNvGraphicFramePr>
          <p:nvPr>
            <p:custDataLst>
              <p:tags r:id="rId1"/>
            </p:custDataLst>
          </p:nvPr>
        </p:nvGraphicFramePr>
        <p:xfrm>
          <a:off x="1567542" y="2359735"/>
          <a:ext cx="9018207" cy="4450103"/>
        </p:xfrm>
        <a:graphic>
          <a:graphicData uri="http://schemas.openxmlformats.org/drawingml/2006/table">
            <a:tbl>
              <a:tblPr firstRow="1" bandRow="1">
                <a:tableStyleId>{5940675A-B579-460E-94D1-54222C63F5DA}</a:tableStyleId>
              </a:tblPr>
              <a:tblGrid>
                <a:gridCol w="1018285">
                  <a:extLst>
                    <a:ext uri="{9D8B030D-6E8A-4147-A177-3AD203B41FA5}">
                      <a16:colId xmlns:a16="http://schemas.microsoft.com/office/drawing/2014/main" val="20000"/>
                    </a:ext>
                  </a:extLst>
                </a:gridCol>
                <a:gridCol w="1636348">
                  <a:extLst>
                    <a:ext uri="{9D8B030D-6E8A-4147-A177-3AD203B41FA5}">
                      <a16:colId xmlns:a16="http://schemas.microsoft.com/office/drawing/2014/main" val="20001"/>
                    </a:ext>
                  </a:extLst>
                </a:gridCol>
                <a:gridCol w="1636348">
                  <a:extLst>
                    <a:ext uri="{9D8B030D-6E8A-4147-A177-3AD203B41FA5}">
                      <a16:colId xmlns:a16="http://schemas.microsoft.com/office/drawing/2014/main" val="20002"/>
                    </a:ext>
                  </a:extLst>
                </a:gridCol>
                <a:gridCol w="4727226">
                  <a:extLst>
                    <a:ext uri="{9D8B030D-6E8A-4147-A177-3AD203B41FA5}">
                      <a16:colId xmlns:a16="http://schemas.microsoft.com/office/drawing/2014/main" val="20003"/>
                    </a:ext>
                  </a:extLst>
                </a:gridCol>
              </a:tblGrid>
              <a:tr h="287050">
                <a:tc>
                  <a:txBody>
                    <a:bodyPr/>
                    <a:lstStyle/>
                    <a:p>
                      <a:pPr algn="ctr"/>
                      <a:r>
                        <a:rPr lang="zh-CN" altLang="en-US" sz="2000" dirty="0" smtClean="0">
                          <a:latin typeface="楷体" panose="02010609060101010101" charset="-122"/>
                          <a:ea typeface="楷体" panose="02010609060101010101" charset="-122"/>
                          <a:cs typeface="Kaiti TC" charset="-120"/>
                        </a:rPr>
                        <a:t>输入</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gridSpan="3">
                  <a:txBody>
                    <a:bodyPr/>
                    <a:lstStyle/>
                    <a:p>
                      <a:r>
                        <a:rPr lang="en-US" altLang="zh-CN" sz="2000" dirty="0" smtClean="0">
                          <a:latin typeface="楷体" panose="02010609060101010101" charset="-122"/>
                          <a:ea typeface="楷体" panose="02010609060101010101" charset="-122"/>
                          <a:cs typeface="Kaiti TC" charset="-120"/>
                        </a:rPr>
                        <a:t>A[31:0]</a:t>
                      </a:r>
                      <a:r>
                        <a:rPr lang="zh-CN" altLang="en-US" sz="2000" dirty="0" smtClean="0">
                          <a:latin typeface="楷体" panose="02010609060101010101" charset="-122"/>
                          <a:ea typeface="楷体" panose="02010609060101010101" charset="-122"/>
                          <a:cs typeface="Kaiti TC" charset="-120"/>
                        </a:rPr>
                        <a:t>，</a:t>
                      </a:r>
                      <a:r>
                        <a:rPr lang="en-US" altLang="zh-CN" sz="2000" dirty="0" smtClean="0">
                          <a:latin typeface="楷体" panose="02010609060101010101" charset="-122"/>
                          <a:ea typeface="楷体" panose="02010609060101010101" charset="-122"/>
                          <a:cs typeface="Kaiti TC" charset="-120"/>
                        </a:rPr>
                        <a:t>B[31:0]</a:t>
                      </a:r>
                      <a:r>
                        <a:rPr lang="zh-CN" altLang="en-US" sz="2000" dirty="0" smtClean="0">
                          <a:latin typeface="楷体" panose="02010609060101010101" charset="-122"/>
                          <a:ea typeface="楷体" panose="02010609060101010101" charset="-122"/>
                          <a:cs typeface="Kaiti TC" charset="-120"/>
                        </a:rPr>
                        <a:t>，</a:t>
                      </a:r>
                      <a:r>
                        <a:rPr lang="en-US" altLang="zh-CN" sz="2000" dirty="0" err="1" smtClean="0">
                          <a:latin typeface="楷体" panose="02010609060101010101" charset="-122"/>
                          <a:ea typeface="楷体" panose="02010609060101010101" charset="-122"/>
                          <a:cs typeface="Kaiti TC" charset="-120"/>
                        </a:rPr>
                        <a:t>ALUOp</a:t>
                      </a:r>
                      <a:r>
                        <a:rPr lang="en-US" altLang="zh-CN" sz="2000" dirty="0" smtClean="0">
                          <a:latin typeface="楷体" panose="02010609060101010101" charset="-122"/>
                          <a:ea typeface="楷体" panose="02010609060101010101" charset="-122"/>
                          <a:cs typeface="Kaiti TC" charset="-120"/>
                        </a:rPr>
                        <a:t>[2:0]</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7050">
                <a:tc>
                  <a:txBody>
                    <a:bodyPr/>
                    <a:lstStyle/>
                    <a:p>
                      <a:pPr algn="ctr"/>
                      <a:r>
                        <a:rPr lang="zh-CN" altLang="en-US" sz="2000" dirty="0" smtClean="0">
                          <a:latin typeface="楷体" panose="02010609060101010101" charset="-122"/>
                          <a:ea typeface="楷体" panose="02010609060101010101" charset="-122"/>
                          <a:cs typeface="Kaiti TC" charset="-120"/>
                        </a:rPr>
                        <a:t>输出</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C[31:0]</a:t>
                      </a:r>
                      <a:r>
                        <a:rPr lang="zh-CN" altLang="en-US" sz="2000" dirty="0" smtClean="0">
                          <a:latin typeface="楷体" panose="02010609060101010101" charset="-122"/>
                          <a:ea typeface="楷体" panose="02010609060101010101" charset="-122"/>
                          <a:cs typeface="Kaiti TC" charset="-120"/>
                        </a:rPr>
                        <a:t>，</a:t>
                      </a:r>
                      <a:r>
                        <a:rPr lang="en-US" altLang="zh-CN" sz="2000" dirty="0" smtClean="0">
                          <a:latin typeface="楷体" panose="02010609060101010101" charset="-122"/>
                          <a:ea typeface="楷体" panose="02010609060101010101" charset="-122"/>
                          <a:cs typeface="Kaiti TC" charset="-120"/>
                        </a:rPr>
                        <a:t>Zero</a:t>
                      </a:r>
                    </a:p>
                  </a:txBody>
                  <a:tcPr marL="36000" marR="36000" marT="18000" marB="18000" anchor="c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87050">
                <a:tc rowSpan="10">
                  <a:txBody>
                    <a:bodyPr/>
                    <a:lstStyle/>
                    <a:p>
                      <a:pPr algn="ctr"/>
                      <a:r>
                        <a:rPr lang="zh-CN" altLang="en-US" sz="2000" dirty="0" smtClean="0">
                          <a:latin typeface="楷体" panose="02010609060101010101" charset="-122"/>
                          <a:ea typeface="楷体" panose="02010609060101010101" charset="-122"/>
                          <a:cs typeface="Kaiti TC" charset="-120"/>
                        </a:rPr>
                        <a:t>行为</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err="1" smtClean="0">
                          <a:latin typeface="楷体" panose="02010609060101010101" charset="-122"/>
                          <a:ea typeface="楷体" panose="02010609060101010101" charset="-122"/>
                          <a:cs typeface="Kaiti TC" charset="-120"/>
                        </a:rPr>
                        <a:t>ALUOp</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zh-CN" altLang="en-US" sz="2000" dirty="0" smtClean="0">
                          <a:latin typeface="楷体" panose="02010609060101010101" charset="-122"/>
                          <a:ea typeface="楷体" panose="02010609060101010101" charset="-122"/>
                          <a:cs typeface="Kaiti TC" charset="-120"/>
                        </a:rPr>
                        <a:t>功能</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zh-CN" altLang="en-US" sz="2000" dirty="0" smtClean="0">
                          <a:latin typeface="楷体" panose="02010609060101010101" charset="-122"/>
                          <a:ea typeface="楷体" panose="02010609060101010101" charset="-122"/>
                          <a:cs typeface="Kaiti TC" charset="-120"/>
                        </a:rPr>
                        <a:t>操作</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2"/>
                  </a:ext>
                </a:extLst>
              </a:tr>
              <a:tr h="287050">
                <a:tc vMerge="1">
                  <a:txBody>
                    <a:bodyPr/>
                    <a:lstStyle/>
                    <a:p>
                      <a:endParaRPr lang="zh-CN"/>
                    </a:p>
                  </a:txBody>
                  <a:tcPr/>
                </a:tc>
                <a:tc>
                  <a:txBody>
                    <a:bodyPr/>
                    <a:lstStyle/>
                    <a:p>
                      <a:pPr algn="ctr"/>
                      <a:r>
                        <a:rPr lang="en-US" altLang="zh-CN" sz="2000" dirty="0" smtClean="0">
                          <a:latin typeface="楷体" panose="02010609060101010101" charset="-122"/>
                          <a:ea typeface="楷体" panose="02010609060101010101" charset="-122"/>
                          <a:cs typeface="Kaiti TC" charset="-120"/>
                        </a:rPr>
                        <a:t>000</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NOP</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a:t>
                      </a:r>
                      <a:endParaRPr lang="en-US" altLang="zh-CN" sz="2000" baseline="0" dirty="0" smtClean="0">
                        <a:latin typeface="楷体" panose="02010609060101010101" charset="-122"/>
                        <a:ea typeface="楷体" panose="02010609060101010101" charset="-122"/>
                        <a:cs typeface="Kaiti TC" charset="-120"/>
                        <a:sym typeface="Wingdings" panose="05000000000000000000"/>
                      </a:endParaRPr>
                    </a:p>
                  </a:txBody>
                  <a:tcPr marL="36000" marR="36000" marT="18000" marB="18000" anchor="ctr">
                    <a:solidFill>
                      <a:schemeClr val="bg1"/>
                    </a:solidFill>
                  </a:tcPr>
                </a:tc>
                <a:extLst>
                  <a:ext uri="{0D108BD9-81ED-4DB2-BD59-A6C34878D82A}">
                    <a16:rowId xmlns:a16="http://schemas.microsoft.com/office/drawing/2014/main" val="10003"/>
                  </a:ext>
                </a:extLst>
              </a:tr>
              <a:tr h="287050">
                <a:tc vMerge="1">
                  <a:txBody>
                    <a:bodyPr/>
                    <a:lstStyle/>
                    <a:p>
                      <a:endParaRPr lang="zh-CN"/>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001</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ADD</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 +</a:t>
                      </a:r>
                      <a:r>
                        <a:rPr lang="en-US" altLang="zh-CN" sz="2000" baseline="0" dirty="0" smtClean="0">
                          <a:latin typeface="楷体" panose="02010609060101010101" charset="-122"/>
                          <a:ea typeface="楷体" panose="02010609060101010101" charset="-122"/>
                          <a:cs typeface="Kaiti TC" charset="-120"/>
                          <a:sym typeface="Wingdings" panose="05000000000000000000"/>
                        </a:rPr>
                        <a:t> B</a:t>
                      </a:r>
                    </a:p>
                  </a:txBody>
                  <a:tcPr marL="36000" marR="36000" marT="18000" marB="18000" anchor="ctr">
                    <a:solidFill>
                      <a:schemeClr val="bg1"/>
                    </a:solidFill>
                  </a:tcPr>
                </a:tc>
                <a:extLst>
                  <a:ext uri="{0D108BD9-81ED-4DB2-BD59-A6C34878D82A}">
                    <a16:rowId xmlns:a16="http://schemas.microsoft.com/office/drawing/2014/main" val="10004"/>
                  </a:ext>
                </a:extLst>
              </a:tr>
              <a:tr h="287050">
                <a:tc vMerge="1">
                  <a:txBody>
                    <a:bodyPr/>
                    <a:lstStyle/>
                    <a:p>
                      <a:endParaRPr lang="zh-CN"/>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010</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SUB</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 –</a:t>
                      </a:r>
                      <a:r>
                        <a:rPr lang="en-US" altLang="zh-CN" sz="2000" baseline="0" dirty="0" smtClean="0">
                          <a:latin typeface="楷体" panose="02010609060101010101" charset="-122"/>
                          <a:ea typeface="楷体" panose="02010609060101010101" charset="-122"/>
                          <a:cs typeface="Kaiti TC" charset="-120"/>
                          <a:sym typeface="Wingdings" panose="05000000000000000000"/>
                        </a:rPr>
                        <a:t> B</a:t>
                      </a:r>
                    </a:p>
                  </a:txBody>
                  <a:tcPr marL="36000" marR="36000" marT="18000" marB="18000" anchor="ctr">
                    <a:solidFill>
                      <a:schemeClr val="bg1"/>
                    </a:solidFill>
                  </a:tcPr>
                </a:tc>
                <a:extLst>
                  <a:ext uri="{0D108BD9-81ED-4DB2-BD59-A6C34878D82A}">
                    <a16:rowId xmlns:a16="http://schemas.microsoft.com/office/drawing/2014/main" val="10005"/>
                  </a:ext>
                </a:extLst>
              </a:tr>
              <a:tr h="287050">
                <a:tc vMerge="1">
                  <a:txBody>
                    <a:bodyPr/>
                    <a:lstStyle/>
                    <a:p>
                      <a:endParaRPr lang="zh-CN"/>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011</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AND</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 &amp;</a:t>
                      </a:r>
                      <a:r>
                        <a:rPr lang="en-US" altLang="zh-CN" sz="2000" baseline="0" dirty="0" smtClean="0">
                          <a:latin typeface="楷体" panose="02010609060101010101" charset="-122"/>
                          <a:ea typeface="楷体" panose="02010609060101010101" charset="-122"/>
                          <a:cs typeface="Kaiti TC" charset="-120"/>
                          <a:sym typeface="Wingdings" panose="05000000000000000000"/>
                        </a:rPr>
                        <a:t> B</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6"/>
                  </a:ext>
                </a:extLst>
              </a:tr>
              <a:tr h="287050">
                <a:tc vMerge="1">
                  <a:txBody>
                    <a:bodyPr/>
                    <a:lstStyle/>
                    <a:p>
                      <a:endParaRPr lang="zh-CN"/>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100</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OR</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 |</a:t>
                      </a:r>
                      <a:r>
                        <a:rPr lang="en-US" altLang="zh-CN" sz="2000" baseline="0" dirty="0" smtClean="0">
                          <a:latin typeface="楷体" panose="02010609060101010101" charset="-122"/>
                          <a:ea typeface="楷体" panose="02010609060101010101" charset="-122"/>
                          <a:cs typeface="Kaiti TC" charset="-120"/>
                          <a:sym typeface="Wingdings" panose="05000000000000000000"/>
                        </a:rPr>
                        <a:t> B</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7"/>
                  </a:ext>
                </a:extLst>
              </a:tr>
              <a:tr h="287050">
                <a:tc vMerge="1">
                  <a:txBody>
                    <a:bodyPr/>
                    <a:lstStyle/>
                    <a:p>
                      <a:endParaRPr lang="zh-CN"/>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101</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SLT</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pt-BR"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 </a:t>
                      </a:r>
                      <a:r>
                        <a:rPr lang="pt-BR" altLang="zh-CN" sz="2000" dirty="0" smtClean="0">
                          <a:latin typeface="楷体" panose="02010609060101010101" charset="-122"/>
                          <a:ea typeface="楷体" panose="02010609060101010101" charset="-122"/>
                          <a:cs typeface="Kaiti TC" charset="-120"/>
                        </a:rPr>
                        <a:t>(A &lt; B) ? 32'd1 : 32'd0</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8"/>
                  </a:ext>
                </a:extLst>
              </a:tr>
              <a:tr h="287050">
                <a:tc vMerge="1">
                  <a:txBody>
                    <a:bodyPr/>
                    <a:lstStyle/>
                    <a:p>
                      <a:endParaRPr lang="zh-CN"/>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110</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SLTU</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 </a:t>
                      </a:r>
                      <a:r>
                        <a:rPr lang="en-US" altLang="zh-CN" sz="2000" dirty="0" smtClean="0">
                          <a:latin typeface="楷体" panose="02010609060101010101" charset="-122"/>
                          <a:ea typeface="楷体" panose="02010609060101010101" charset="-122"/>
                          <a:cs typeface="Kaiti TC" charset="-120"/>
                        </a:rPr>
                        <a:t>({1'b0, A} &lt; {1'b0, B}) ? 32'd1 : 32'd0</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extLst>
                  <a:ext uri="{0D108BD9-81ED-4DB2-BD59-A6C34878D82A}">
                    <a16:rowId xmlns:a16="http://schemas.microsoft.com/office/drawing/2014/main" val="10009"/>
                  </a:ext>
                </a:extLst>
              </a:tr>
              <a:tr h="396503">
                <a:tc vMerge="1">
                  <a:txBody>
                    <a:bodyPr/>
                    <a:lstStyle/>
                    <a:p>
                      <a:endParaRPr lang="zh-CN"/>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others</a:t>
                      </a:r>
                      <a:endParaRPr lang="zh-CN" altLang="en-US" sz="2000" dirty="0" smtClean="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楷体" panose="02010609060101010101" charset="-122"/>
                          <a:ea typeface="楷体" panose="02010609060101010101" charset="-122"/>
                          <a:cs typeface="Kaiti TC" charset="-120"/>
                        </a:rPr>
                        <a:t>---</a:t>
                      </a:r>
                    </a:p>
                  </a:txBody>
                  <a:tcPr marL="36000" marR="36000" marT="18000" marB="18000" anchor="ctr">
                    <a:solidFill>
                      <a:schemeClr val="bg1"/>
                    </a:solidFill>
                  </a:tcPr>
                </a:tc>
                <a:tc>
                  <a:txBody>
                    <a:bodyPr/>
                    <a:lstStyle/>
                    <a:p>
                      <a:r>
                        <a:rPr lang="en-US" altLang="zh-CN" sz="2000" dirty="0" smtClean="0">
                          <a:latin typeface="楷体" panose="02010609060101010101" charset="-122"/>
                          <a:ea typeface="楷体" panose="02010609060101010101" charset="-122"/>
                          <a:cs typeface="Kaiti TC" charset="-120"/>
                        </a:rPr>
                        <a:t>C</a:t>
                      </a:r>
                      <a:r>
                        <a:rPr lang="en-US" altLang="zh-CN" sz="2000" baseline="0" dirty="0" smtClean="0">
                          <a:latin typeface="楷体" panose="02010609060101010101" charset="-122"/>
                          <a:ea typeface="楷体" panose="02010609060101010101" charset="-122"/>
                          <a:cs typeface="Kaiti TC" charset="-120"/>
                        </a:rPr>
                        <a:t> </a:t>
                      </a:r>
                      <a:r>
                        <a:rPr lang="en-US" altLang="zh-CN" sz="2000" dirty="0" smtClean="0">
                          <a:latin typeface="楷体" panose="02010609060101010101" charset="-122"/>
                          <a:ea typeface="楷体" panose="02010609060101010101" charset="-122"/>
                          <a:cs typeface="Kaiti TC" charset="-120"/>
                          <a:sym typeface="Wingdings 3" panose="05040102010807070707"/>
                        </a:rPr>
                        <a:t></a:t>
                      </a:r>
                      <a:r>
                        <a:rPr lang="en-US" altLang="zh-CN" sz="2000" baseline="0" dirty="0" smtClean="0">
                          <a:latin typeface="楷体" panose="02010609060101010101" charset="-122"/>
                          <a:ea typeface="楷体" panose="02010609060101010101" charset="-122"/>
                          <a:cs typeface="Kaiti TC" charset="-120"/>
                        </a:rPr>
                        <a:t> A</a:t>
                      </a:r>
                      <a:endParaRPr lang="en-US" altLang="zh-CN" sz="2000" baseline="0" dirty="0" smtClean="0">
                        <a:latin typeface="楷体" panose="02010609060101010101" charset="-122"/>
                        <a:ea typeface="楷体" panose="02010609060101010101" charset="-122"/>
                        <a:cs typeface="Kaiti TC" charset="-120"/>
                        <a:sym typeface="Wingdings" panose="05000000000000000000"/>
                      </a:endParaRPr>
                    </a:p>
                  </a:txBody>
                  <a:tcPr marL="36000" marR="36000" marT="18000" marB="18000" anchor="ctr">
                    <a:solidFill>
                      <a:schemeClr val="bg1"/>
                    </a:solidFill>
                  </a:tcPr>
                </a:tc>
                <a:extLst>
                  <a:ext uri="{0D108BD9-81ED-4DB2-BD59-A6C34878D82A}">
                    <a16:rowId xmlns:a16="http://schemas.microsoft.com/office/drawing/2014/main" val="10010"/>
                  </a:ext>
                </a:extLst>
              </a:tr>
              <a:tr h="287050">
                <a:tc vMerge="1">
                  <a:txBody>
                    <a:bodyPr/>
                    <a:lstStyle/>
                    <a:p>
                      <a:endParaRPr lang="zh-CN"/>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pPr algn="ctr"/>
                      <a:r>
                        <a:rPr lang="en-US" altLang="zh-CN" sz="2000" dirty="0" smtClean="0">
                          <a:latin typeface="楷体" panose="02010609060101010101" charset="-122"/>
                          <a:ea typeface="楷体" panose="02010609060101010101" charset="-122"/>
                          <a:cs typeface="Kaiti TC" charset="-120"/>
                        </a:rPr>
                        <a:t>A</a:t>
                      </a:r>
                      <a:r>
                        <a:rPr lang="zh-CN" altLang="en-US" sz="2000" dirty="0" smtClean="0">
                          <a:latin typeface="楷体" panose="02010609060101010101" charset="-122"/>
                          <a:ea typeface="楷体" panose="02010609060101010101" charset="-122"/>
                          <a:cs typeface="Kaiti TC" charset="-120"/>
                        </a:rPr>
                        <a:t>等于</a:t>
                      </a:r>
                      <a:r>
                        <a:rPr lang="en-US" altLang="zh-CN" sz="2000" dirty="0" smtClean="0">
                          <a:latin typeface="楷体" panose="02010609060101010101" charset="-122"/>
                          <a:ea typeface="楷体" panose="02010609060101010101" charset="-122"/>
                          <a:cs typeface="Kaiti TC" charset="-120"/>
                        </a:rPr>
                        <a:t>B?</a:t>
                      </a:r>
                      <a:endParaRPr lang="zh-CN" altLang="en-US" sz="2000" dirty="0">
                        <a:latin typeface="楷体" panose="02010609060101010101" charset="-122"/>
                        <a:ea typeface="楷体" panose="02010609060101010101" charset="-122"/>
                        <a:cs typeface="Kaiti TC" charset="-120"/>
                      </a:endParaRPr>
                    </a:p>
                  </a:txBody>
                  <a:tcPr marL="36000" marR="36000" marT="18000" marB="18000" anchor="ctr">
                    <a:solidFill>
                      <a:schemeClr val="bg1"/>
                    </a:solidFill>
                  </a:tcPr>
                </a:tc>
                <a:tc>
                  <a:txBody>
                    <a:bodyPr/>
                    <a:lstStyle/>
                    <a:p>
                      <a:r>
                        <a:rPr lang="en-US" altLang="zh-CN" sz="2000" baseline="0" dirty="0" smtClean="0">
                          <a:latin typeface="楷体" panose="02010609060101010101" charset="-122"/>
                          <a:ea typeface="楷体" panose="02010609060101010101" charset="-122"/>
                          <a:cs typeface="Kaiti TC" charset="-120"/>
                          <a:sym typeface="Wingdings" panose="05000000000000000000"/>
                        </a:rPr>
                        <a:t>Zero </a:t>
                      </a:r>
                      <a:r>
                        <a:rPr lang="en-US" altLang="zh-CN" sz="2000" dirty="0" smtClean="0">
                          <a:latin typeface="楷体" panose="02010609060101010101" charset="-122"/>
                          <a:ea typeface="楷体" panose="02010609060101010101" charset="-122"/>
                          <a:cs typeface="Kaiti TC" charset="-120"/>
                          <a:sym typeface="Wingdings 3" panose="05040102010807070707"/>
                        </a:rPr>
                        <a:t> (C == 32'b0) ? 1 : 0</a:t>
                      </a:r>
                      <a:endParaRPr lang="en-US" altLang="zh-CN" sz="2000" baseline="0" dirty="0" smtClean="0">
                        <a:latin typeface="楷体" panose="02010609060101010101" charset="-122"/>
                        <a:ea typeface="楷体" panose="02010609060101010101" charset="-122"/>
                        <a:cs typeface="Kaiti TC" charset="-120"/>
                        <a:sym typeface="Wingdings" panose="05000000000000000000"/>
                      </a:endParaRPr>
                    </a:p>
                  </a:txBody>
                  <a:tcPr marL="36000" marR="36000" marT="18000" marB="18000" anchor="ctr">
                    <a:solidFill>
                      <a:schemeClr val="bg1"/>
                    </a:solidFill>
                  </a:tcPr>
                </a:tc>
                <a:extLst>
                  <a:ext uri="{0D108BD9-81ED-4DB2-BD59-A6C34878D82A}">
                    <a16:rowId xmlns:a16="http://schemas.microsoft.com/office/drawing/2014/main" val="10011"/>
                  </a:ext>
                </a:extLst>
              </a:tr>
            </a:tbl>
          </a:graphicData>
        </a:graphic>
      </p:graphicFrame>
      <p:grpSp>
        <p:nvGrpSpPr>
          <p:cNvPr id="7" name="组合 6"/>
          <p:cNvGrpSpPr/>
          <p:nvPr/>
        </p:nvGrpSpPr>
        <p:grpSpPr>
          <a:xfrm>
            <a:off x="8472262" y="234535"/>
            <a:ext cx="2018482" cy="1512168"/>
            <a:chOff x="7740352" y="980728"/>
            <a:chExt cx="1226394" cy="1179364"/>
          </a:xfrm>
        </p:grpSpPr>
        <p:grpSp>
          <p:nvGrpSpPr>
            <p:cNvPr id="17" name="组合 61"/>
            <p:cNvGrpSpPr/>
            <p:nvPr/>
          </p:nvGrpSpPr>
          <p:grpSpPr>
            <a:xfrm>
              <a:off x="8102649" y="980728"/>
              <a:ext cx="501799" cy="1179364"/>
              <a:chOff x="3132137" y="4337869"/>
              <a:chExt cx="582176" cy="1179364"/>
            </a:xfrm>
          </p:grpSpPr>
          <p:sp>
            <p:nvSpPr>
              <p:cNvPr id="18" name="Freeform 23"/>
              <p:cNvSpPr/>
              <p:nvPr/>
            </p:nvSpPr>
            <p:spPr bwMode="auto">
              <a:xfrm rot="5400000">
                <a:off x="2833542" y="4636464"/>
                <a:ext cx="1179364" cy="582173"/>
              </a:xfrm>
              <a:custGeom>
                <a:avLst/>
                <a:gdLst>
                  <a:gd name="T0" fmla="*/ 0 w 907"/>
                  <a:gd name="T1" fmla="*/ 2147483647 h 454"/>
                  <a:gd name="T2" fmla="*/ 2147483647 w 907"/>
                  <a:gd name="T3" fmla="*/ 2147483647 h 454"/>
                  <a:gd name="T4" fmla="*/ 2147483647 w 907"/>
                  <a:gd name="T5" fmla="*/ 2147483647 h 454"/>
                  <a:gd name="T6" fmla="*/ 2147483647 w 907"/>
                  <a:gd name="T7" fmla="*/ 2147483647 h 454"/>
                  <a:gd name="T8" fmla="*/ 2147483647 w 907"/>
                  <a:gd name="T9" fmla="*/ 2147483647 h 454"/>
                  <a:gd name="T10" fmla="*/ 2147483647 w 907"/>
                  <a:gd name="T11" fmla="*/ 0 h 454"/>
                  <a:gd name="T12" fmla="*/ 2147483647 w 907"/>
                  <a:gd name="T13" fmla="*/ 0 h 454"/>
                  <a:gd name="T14" fmla="*/ 0 w 907"/>
                  <a:gd name="T15" fmla="*/ 2147483647 h 454"/>
                  <a:gd name="T16" fmla="*/ 0 60000 65536"/>
                  <a:gd name="T17" fmla="*/ 0 60000 65536"/>
                  <a:gd name="T18" fmla="*/ 0 60000 65536"/>
                  <a:gd name="T19" fmla="*/ 0 60000 65536"/>
                  <a:gd name="T20" fmla="*/ 0 60000 65536"/>
                  <a:gd name="T21" fmla="*/ 0 60000 65536"/>
                  <a:gd name="T22" fmla="*/ 0 60000 65536"/>
                  <a:gd name="T23" fmla="*/ 0 60000 65536"/>
                  <a:gd name="T24" fmla="*/ 0 w 907"/>
                  <a:gd name="T25" fmla="*/ 0 h 454"/>
                  <a:gd name="T26" fmla="*/ 907 w 907"/>
                  <a:gd name="T27" fmla="*/ 454 h 4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7" h="454">
                    <a:moveTo>
                      <a:pt x="0" y="454"/>
                    </a:moveTo>
                    <a:lnTo>
                      <a:pt x="408" y="454"/>
                    </a:lnTo>
                    <a:lnTo>
                      <a:pt x="453" y="408"/>
                    </a:lnTo>
                    <a:lnTo>
                      <a:pt x="499" y="454"/>
                    </a:lnTo>
                    <a:lnTo>
                      <a:pt x="907" y="454"/>
                    </a:lnTo>
                    <a:lnTo>
                      <a:pt x="725" y="0"/>
                    </a:lnTo>
                    <a:lnTo>
                      <a:pt x="181" y="0"/>
                    </a:lnTo>
                    <a:lnTo>
                      <a:pt x="0" y="454"/>
                    </a:lnTo>
                    <a:close/>
                  </a:path>
                </a:pathLst>
              </a:custGeom>
              <a:noFill/>
              <a:ln w="28575"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algn="ctr" fontAlgn="ctr">
                  <a:spcBef>
                    <a:spcPct val="0"/>
                  </a:spcBef>
                  <a:spcAft>
                    <a:spcPct val="0"/>
                  </a:spcAft>
                </a:pPr>
                <a:endParaRPr kumimoji="1" lang="zh-CN" altLang="en-US" sz="1400">
                  <a:solidFill>
                    <a:srgbClr val="000000"/>
                  </a:solidFill>
                  <a:latin typeface="楷体" panose="02010609060101010101" charset="-122"/>
                  <a:ea typeface="楷体" panose="02010609060101010101" charset="-122"/>
                  <a:cs typeface="Kaiti TC" charset="-120"/>
                </a:endParaRPr>
              </a:p>
            </p:txBody>
          </p:sp>
          <p:sp>
            <p:nvSpPr>
              <p:cNvPr id="19" name="Text Box 24"/>
              <p:cNvSpPr txBox="1">
                <a:spLocks noChangeArrowheads="1"/>
              </p:cNvSpPr>
              <p:nvPr/>
            </p:nvSpPr>
            <p:spPr bwMode="auto">
              <a:xfrm>
                <a:off x="3199963" y="4791241"/>
                <a:ext cx="247462" cy="28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rIns="0" anchor="ctr">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kumimoji="0" lang="en-US" altLang="zh-CN" sz="1800" b="1" dirty="0">
                    <a:solidFill>
                      <a:srgbClr val="000000"/>
                    </a:solidFill>
                    <a:latin typeface="楷体" panose="02010609060101010101" charset="-122"/>
                    <a:ea typeface="楷体" panose="02010609060101010101" charset="-122"/>
                    <a:cs typeface="Kaiti TC" charset="-120"/>
                  </a:rPr>
                  <a:t>ALU</a:t>
                </a:r>
                <a:endParaRPr kumimoji="0" lang="en-US" altLang="zh-CN" sz="2000" b="1" dirty="0">
                  <a:solidFill>
                    <a:srgbClr val="000000"/>
                  </a:solidFill>
                  <a:latin typeface="楷体" panose="02010609060101010101" charset="-122"/>
                  <a:ea typeface="楷体" panose="02010609060101010101" charset="-122"/>
                  <a:cs typeface="Kaiti TC" charset="-120"/>
                </a:endParaRPr>
              </a:p>
            </p:txBody>
          </p:sp>
          <p:sp>
            <p:nvSpPr>
              <p:cNvPr id="20" name="Text Box 25"/>
              <p:cNvSpPr txBox="1">
                <a:spLocks noChangeArrowheads="1"/>
              </p:cNvSpPr>
              <p:nvPr/>
            </p:nvSpPr>
            <p:spPr bwMode="auto">
              <a:xfrm>
                <a:off x="3332211" y="4581129"/>
                <a:ext cx="367273"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0"/>
                  </a:spcBef>
                  <a:spcAft>
                    <a:spcPct val="0"/>
                  </a:spcAft>
                </a:pPr>
                <a:r>
                  <a:rPr lang="en-US" altLang="zh-CN" sz="1800" dirty="0">
                    <a:solidFill>
                      <a:srgbClr val="000000"/>
                    </a:solidFill>
                    <a:latin typeface="楷体" panose="02010609060101010101" charset="-122"/>
                    <a:ea typeface="楷体" panose="02010609060101010101" charset="-122"/>
                    <a:cs typeface="Kaiti TC" charset="-120"/>
                  </a:rPr>
                  <a:t>Zero</a:t>
                </a:r>
              </a:p>
            </p:txBody>
          </p:sp>
          <p:sp>
            <p:nvSpPr>
              <p:cNvPr id="21" name="Text Box 26"/>
              <p:cNvSpPr txBox="1">
                <a:spLocks noChangeArrowheads="1"/>
              </p:cNvSpPr>
              <p:nvPr/>
            </p:nvSpPr>
            <p:spPr bwMode="auto">
              <a:xfrm>
                <a:off x="3332211" y="5013176"/>
                <a:ext cx="382102"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chor="b">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0000"/>
                  </a:lnSpc>
                  <a:spcBef>
                    <a:spcPct val="0"/>
                  </a:spcBef>
                  <a:spcAft>
                    <a:spcPct val="0"/>
                  </a:spcAft>
                </a:pPr>
                <a:r>
                  <a:rPr lang="en-US" altLang="zh-CN" dirty="0">
                    <a:solidFill>
                      <a:srgbClr val="000000"/>
                    </a:solidFill>
                    <a:latin typeface="楷体" panose="02010609060101010101" charset="-122"/>
                    <a:ea typeface="楷体" panose="02010609060101010101" charset="-122"/>
                    <a:cs typeface="Kaiti TC" charset="-120"/>
                  </a:rPr>
                  <a:t>ALU</a:t>
                </a:r>
              </a:p>
              <a:p>
                <a:pPr algn="ctr" eaLnBrk="1" fontAlgn="ctr" hangingPunct="1">
                  <a:lnSpc>
                    <a:spcPct val="80000"/>
                  </a:lnSpc>
                  <a:spcBef>
                    <a:spcPct val="0"/>
                  </a:spcBef>
                  <a:spcAft>
                    <a:spcPct val="0"/>
                  </a:spcAft>
                </a:pPr>
                <a:r>
                  <a:rPr lang="zh-CN" altLang="en-US" dirty="0">
                    <a:solidFill>
                      <a:srgbClr val="000000"/>
                    </a:solidFill>
                    <a:latin typeface="楷体" panose="02010609060101010101" charset="-122"/>
                    <a:ea typeface="楷体" panose="02010609060101010101" charset="-122"/>
                    <a:cs typeface="Kaiti TC" charset="-120"/>
                  </a:rPr>
                  <a:t>结果</a:t>
                </a:r>
              </a:p>
            </p:txBody>
          </p:sp>
        </p:grpSp>
        <p:cxnSp>
          <p:nvCxnSpPr>
            <p:cNvPr id="6" name="直接连接符 5"/>
            <p:cNvCxnSpPr/>
            <p:nvPr/>
          </p:nvCxnSpPr>
          <p:spPr>
            <a:xfrm>
              <a:off x="7740352" y="1223988"/>
              <a:ext cx="362298"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740352" y="1844824"/>
              <a:ext cx="362298"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604448" y="1772816"/>
              <a:ext cx="362298"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604448" y="1268760"/>
              <a:ext cx="362298"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实验目的</a:t>
            </a:r>
            <a:endParaRPr lang="en-US" dirty="0"/>
          </a:p>
        </p:txBody>
      </p:sp>
      <p:sp>
        <p:nvSpPr>
          <p:cNvPr id="3" name="Content Placeholder 2"/>
          <p:cNvSpPr>
            <a:spLocks noGrp="1"/>
          </p:cNvSpPr>
          <p:nvPr>
            <p:ph idx="1"/>
          </p:nvPr>
        </p:nvSpPr>
        <p:spPr/>
        <p:txBody>
          <a:bodyPr>
            <a:normAutofit lnSpcReduction="10000"/>
          </a:bodyPr>
          <a:lstStyle/>
          <a:p>
            <a:pPr>
              <a:lnSpc>
                <a:spcPct val="100000"/>
              </a:lnSpc>
              <a:spcBef>
                <a:spcPct val="0"/>
              </a:spcBef>
              <a:buClr>
                <a:srgbClr val="FF0000"/>
              </a:buClr>
              <a:buSzPct val="129000"/>
              <a:buFont typeface="Courier New" panose="02070309020205020404" charset="0"/>
              <a:buChar char="o"/>
            </a:pPr>
            <a:r>
              <a:rPr lang="zh-CN" altLang="en-US" dirty="0"/>
              <a:t>融会贯通计算机组</a:t>
            </a:r>
            <a:r>
              <a:rPr lang="zh-CN" altLang="en-US" dirty="0" smtClean="0"/>
              <a:t>成原理课程</a:t>
            </a:r>
            <a:r>
              <a:rPr lang="zh-CN" altLang="en-US" dirty="0"/>
              <a:t>所教授的知识，通过对知识的综合应用，加深对</a:t>
            </a:r>
            <a:r>
              <a:rPr lang="en-US" altLang="zh-CN" dirty="0"/>
              <a:t>CPU</a:t>
            </a:r>
            <a:r>
              <a:rPr lang="zh-CN" altLang="en-US" dirty="0"/>
              <a:t>系统各模块的工作原理及相互联系的认识。</a:t>
            </a:r>
          </a:p>
          <a:p>
            <a:pPr>
              <a:lnSpc>
                <a:spcPct val="100000"/>
              </a:lnSpc>
              <a:spcBef>
                <a:spcPct val="0"/>
              </a:spcBef>
              <a:buClr>
                <a:srgbClr val="FF0000"/>
              </a:buClr>
              <a:buSzPct val="129000"/>
              <a:buFont typeface="Courier New" panose="02070309020205020404" charset="0"/>
              <a:buChar char="o"/>
            </a:pPr>
            <a:endParaRPr lang="en-US" altLang="zh-CN" dirty="0" smtClean="0"/>
          </a:p>
          <a:p>
            <a:pPr>
              <a:lnSpc>
                <a:spcPct val="100000"/>
              </a:lnSpc>
              <a:spcBef>
                <a:spcPct val="0"/>
              </a:spcBef>
              <a:buClr>
                <a:srgbClr val="FF0000"/>
              </a:buClr>
              <a:buSzPct val="129000"/>
              <a:buFont typeface="Courier New" panose="02070309020205020404" charset="0"/>
              <a:buChar char="o"/>
            </a:pPr>
            <a:r>
              <a:rPr lang="zh-CN" altLang="en-US" dirty="0" smtClean="0"/>
              <a:t>学习</a:t>
            </a:r>
            <a:r>
              <a:rPr lang="zh-CN" altLang="en-US" dirty="0"/>
              <a:t>采用</a:t>
            </a:r>
            <a:r>
              <a:rPr lang="en-US" altLang="zh-CN" dirty="0"/>
              <a:t>EDA</a:t>
            </a:r>
            <a:r>
              <a:rPr lang="zh-CN" altLang="en-US" dirty="0"/>
              <a:t>（</a:t>
            </a:r>
            <a:r>
              <a:rPr lang="en-US" altLang="en-US" dirty="0"/>
              <a:t>Electronic Design Automation</a:t>
            </a:r>
            <a:r>
              <a:rPr lang="zh-CN" altLang="en-US" dirty="0"/>
              <a:t>）技术设计</a:t>
            </a:r>
            <a:r>
              <a:rPr lang="en-US" altLang="zh-CN" dirty="0"/>
              <a:t>MIPS</a:t>
            </a:r>
            <a:r>
              <a:rPr lang="zh-CN" altLang="en-US" dirty="0"/>
              <a:t>单周期</a:t>
            </a:r>
            <a:r>
              <a:rPr lang="en-US" altLang="zh-CN" dirty="0" smtClean="0"/>
              <a:t>CPU/</a:t>
            </a:r>
            <a:r>
              <a:rPr lang="zh-CN" altLang="en-US" dirty="0"/>
              <a:t>多周期</a:t>
            </a:r>
            <a:r>
              <a:rPr lang="en-US" altLang="zh-CN" dirty="0" smtClean="0"/>
              <a:t>CPU</a:t>
            </a:r>
            <a:r>
              <a:rPr lang="zh-CN" altLang="en-US" dirty="0"/>
              <a:t>的技术与</a:t>
            </a:r>
            <a:r>
              <a:rPr lang="zh-CN" altLang="en-US" dirty="0" smtClean="0"/>
              <a:t>方法。</a:t>
            </a:r>
            <a:endParaRPr lang="en-US" altLang="zh-CN" dirty="0" smtClean="0"/>
          </a:p>
          <a:p>
            <a:pPr marL="0" indent="0">
              <a:lnSpc>
                <a:spcPct val="100000"/>
              </a:lnSpc>
              <a:spcBef>
                <a:spcPct val="0"/>
              </a:spcBef>
              <a:buClr>
                <a:srgbClr val="FF0000"/>
              </a:buClr>
              <a:buSzPct val="129000"/>
              <a:buNone/>
            </a:pPr>
            <a:endParaRPr lang="en-US" altLang="zh-CN" dirty="0" smtClean="0"/>
          </a:p>
          <a:p>
            <a:pPr>
              <a:lnSpc>
                <a:spcPct val="100000"/>
              </a:lnSpc>
              <a:spcBef>
                <a:spcPct val="0"/>
              </a:spcBef>
              <a:buClr>
                <a:srgbClr val="FF0000"/>
              </a:buClr>
              <a:buSzPct val="129000"/>
              <a:buFont typeface="Courier New" panose="02070309020205020404" charset="0"/>
              <a:buChar char="o"/>
            </a:pPr>
            <a:r>
              <a:rPr lang="zh-CN" altLang="en-US" dirty="0" smtClean="0"/>
              <a:t>培养</a:t>
            </a:r>
            <a:r>
              <a:rPr lang="zh-CN" altLang="en-US" dirty="0"/>
              <a:t>科学研究的独立工作能力，取得</a:t>
            </a:r>
            <a:r>
              <a:rPr lang="en-US" altLang="zh-CN" dirty="0"/>
              <a:t>CPU</a:t>
            </a:r>
            <a:r>
              <a:rPr lang="zh-CN" altLang="en-US" dirty="0"/>
              <a:t>设计与仿真的实践和</a:t>
            </a:r>
            <a:r>
              <a:rPr lang="zh-CN" altLang="en-US" dirty="0" smtClean="0"/>
              <a:t>经验。</a:t>
            </a:r>
            <a:endParaRPr lang="en-US" altLang="zh-CN" dirty="0" smtClean="0"/>
          </a:p>
          <a:p>
            <a:pPr>
              <a:lnSpc>
                <a:spcPct val="100000"/>
              </a:lnSpc>
              <a:spcBef>
                <a:spcPct val="0"/>
              </a:spcBef>
              <a:buClr>
                <a:srgbClr val="FF0000"/>
              </a:buClr>
              <a:buSzPct val="129000"/>
              <a:buFont typeface="Courier New" panose="02070309020205020404" charset="0"/>
              <a:buChar char="o"/>
            </a:pPr>
            <a:endParaRPr lang="en-US" altLang="zh-CN" dirty="0" smtClean="0"/>
          </a:p>
          <a:p>
            <a:pPr>
              <a:lnSpc>
                <a:spcPct val="100000"/>
              </a:lnSpc>
              <a:spcBef>
                <a:spcPct val="0"/>
              </a:spcBef>
              <a:buClr>
                <a:srgbClr val="FF0000"/>
              </a:buClr>
              <a:buSzPct val="129000"/>
              <a:buFont typeface="Courier New" panose="02070309020205020404" charset="0"/>
              <a:buChar char="o"/>
            </a:pPr>
            <a:r>
              <a:rPr lang="zh-CN" altLang="en-US" dirty="0">
                <a:latin typeface="+mn-ea"/>
              </a:rPr>
              <a:t>了解</a:t>
            </a:r>
            <a:r>
              <a:rPr lang="en-US" altLang="zh-CN" dirty="0"/>
              <a:t>SOC</a:t>
            </a:r>
            <a:r>
              <a:rPr lang="zh-CN" altLang="en-US" dirty="0" smtClean="0">
                <a:latin typeface="+mn-ea"/>
              </a:rPr>
              <a:t>系统，并在</a:t>
            </a:r>
            <a:r>
              <a:rPr lang="en-US" altLang="zh-CN" dirty="0"/>
              <a:t>FPGA</a:t>
            </a:r>
            <a:r>
              <a:rPr lang="zh-CN" altLang="en-US" dirty="0" smtClean="0">
                <a:latin typeface="+mn-ea"/>
              </a:rPr>
              <a:t>开发板上实现</a:t>
            </a:r>
            <a:r>
              <a:rPr lang="zh-CN" altLang="en-US" dirty="0">
                <a:latin typeface="+mn-ea"/>
              </a:rPr>
              <a:t>简单的</a:t>
            </a:r>
            <a:r>
              <a:rPr lang="en-US" altLang="zh-CN" dirty="0"/>
              <a:t>SOC</a:t>
            </a:r>
            <a:r>
              <a:rPr lang="zh-CN" altLang="en-US" dirty="0" smtClean="0">
                <a:latin typeface="+mn-ea"/>
              </a:rPr>
              <a:t>系统。</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功能部件及其控制信号使用约束</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a:bodyPr>
          <a:lstStyle/>
          <a:p>
            <a:pPr>
              <a:lnSpc>
                <a:spcPct val="110000"/>
              </a:lnSpc>
            </a:pPr>
            <a:r>
              <a:rPr lang="en-US" altLang="zh-CN" dirty="0" smtClean="0">
                <a:latin typeface="楷体" panose="02010609060101010101" charset="-122"/>
                <a:ea typeface="楷体" panose="02010609060101010101" charset="-122"/>
                <a:cs typeface="楷体" panose="02010609060101010101" charset="-122"/>
              </a:rPr>
              <a:t>RF</a:t>
            </a:r>
            <a:r>
              <a:rPr lang="zh-CN" altLang="en-US" dirty="0" smtClean="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DM</a:t>
            </a:r>
            <a:r>
              <a:rPr lang="zh-CN" altLang="en-US" dirty="0">
                <a:latin typeface="楷体" panose="02010609060101010101" charset="-122"/>
                <a:ea typeface="楷体" panose="02010609060101010101" charset="-122"/>
                <a:cs typeface="楷体" panose="02010609060101010101" charset="-122"/>
              </a:rPr>
              <a:t>：需要写使</a:t>
            </a:r>
            <a:r>
              <a:rPr lang="zh-CN" altLang="en-US" dirty="0" smtClean="0">
                <a:latin typeface="楷体" panose="02010609060101010101" charset="-122"/>
                <a:ea typeface="楷体" panose="02010609060101010101" charset="-122"/>
                <a:cs typeface="楷体" panose="02010609060101010101" charset="-122"/>
              </a:rPr>
              <a:t>能</a:t>
            </a:r>
            <a:endParaRPr lang="en-US" altLang="zh-CN" dirty="0" smtClean="0">
              <a:latin typeface="楷体" panose="02010609060101010101" charset="-122"/>
              <a:ea typeface="楷体" panose="02010609060101010101" charset="-122"/>
              <a:cs typeface="楷体" panose="02010609060101010101" charset="-122"/>
            </a:endParaRPr>
          </a:p>
          <a:p>
            <a:pPr lvl="1">
              <a:lnSpc>
                <a:spcPct val="110000"/>
              </a:lnSpc>
            </a:pPr>
            <a:r>
              <a:rPr lang="en-US" altLang="zh-CN" dirty="0" err="1" smtClean="0">
                <a:latin typeface="楷体" panose="02010609060101010101" charset="-122"/>
                <a:ea typeface="楷体" panose="02010609060101010101" charset="-122"/>
                <a:cs typeface="楷体" panose="02010609060101010101" charset="-122"/>
              </a:rPr>
              <a:t>RFWr</a:t>
            </a:r>
            <a:r>
              <a:rPr lang="en-US" altLang="zh-CN" dirty="0" smtClean="0">
                <a:latin typeface="楷体" panose="02010609060101010101" charset="-122"/>
                <a:ea typeface="楷体" panose="02010609060101010101" charset="-122"/>
                <a:cs typeface="楷体" panose="02010609060101010101" charset="-122"/>
              </a:rPr>
              <a:t>/</a:t>
            </a:r>
            <a:r>
              <a:rPr lang="en-US" altLang="zh-CN" dirty="0" err="1" smtClean="0">
                <a:latin typeface="楷体" panose="02010609060101010101" charset="-122"/>
                <a:ea typeface="楷体" panose="02010609060101010101" charset="-122"/>
                <a:cs typeface="楷体" panose="02010609060101010101" charset="-122"/>
              </a:rPr>
              <a:t>DMWr</a:t>
            </a:r>
            <a:r>
              <a:rPr lang="zh-CN" altLang="en-US" dirty="0" smtClean="0">
                <a:latin typeface="楷体" panose="02010609060101010101" charset="-122"/>
                <a:ea typeface="楷体" panose="02010609060101010101" charset="-122"/>
                <a:cs typeface="楷体" panose="02010609060101010101" charset="-122"/>
              </a:rPr>
              <a:t>：只能在特定时间有效，其他时间则必须无效</a:t>
            </a:r>
            <a:endParaRPr lang="en-US" altLang="zh-CN" dirty="0">
              <a:latin typeface="楷体" panose="02010609060101010101" charset="-122"/>
              <a:ea typeface="楷体" panose="02010609060101010101" charset="-122"/>
              <a:cs typeface="楷体" panose="02010609060101010101" charset="-122"/>
            </a:endParaRPr>
          </a:p>
          <a:p>
            <a:pPr>
              <a:lnSpc>
                <a:spcPct val="110000"/>
              </a:lnSpc>
            </a:pPr>
            <a:r>
              <a:rPr lang="zh-CN" altLang="en-US" dirty="0">
                <a:latin typeface="楷体" panose="02010609060101010101" charset="-122"/>
                <a:ea typeface="楷体" panose="02010609060101010101" charset="-122"/>
                <a:cs typeface="楷体" panose="02010609060101010101" charset="-122"/>
              </a:rPr>
              <a:t>注意时钟沿与状态间的关系</a:t>
            </a:r>
          </a:p>
          <a:p>
            <a:pPr lvl="1">
              <a:lnSpc>
                <a:spcPct val="110000"/>
              </a:lnSpc>
            </a:pPr>
            <a:r>
              <a:rPr lang="zh-CN" altLang="en-US" dirty="0">
                <a:latin typeface="楷体" panose="02010609060101010101" charset="-122"/>
                <a:ea typeface="楷体" panose="02010609060101010101" charset="-122"/>
                <a:cs typeface="楷体" panose="02010609060101010101" charset="-122"/>
              </a:rPr>
              <a:t>寄存器的值：上升沿前准备，上升沿写入</a:t>
            </a:r>
          </a:p>
          <a:p>
            <a:pPr>
              <a:lnSpc>
                <a:spcPct val="110000"/>
              </a:lnSpc>
            </a:pPr>
            <a:endParaRPr lang="en-US" altLang="zh-CN" dirty="0" smtClean="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推荐工作流程</a:t>
            </a:r>
            <a:endParaRPr lang="en-US" dirty="0"/>
          </a:p>
        </p:txBody>
      </p:sp>
      <p:sp>
        <p:nvSpPr>
          <p:cNvPr id="3" name="Content Placeholder 2"/>
          <p:cNvSpPr>
            <a:spLocks noGrp="1"/>
          </p:cNvSpPr>
          <p:nvPr>
            <p:ph idx="1"/>
          </p:nvPr>
        </p:nvSpPr>
        <p:spPr/>
        <p:txBody>
          <a:bodyPr/>
          <a:lstStyle/>
          <a:p>
            <a:r>
              <a:rPr lang="zh-CN" altLang="en-US" dirty="0" smtClean="0"/>
              <a:t>安装软件</a:t>
            </a:r>
            <a:endParaRPr lang="en-US" altLang="zh-CN" dirty="0" smtClean="0"/>
          </a:p>
          <a:p>
            <a:r>
              <a:rPr lang="zh-CN" altLang="en-US" dirty="0" smtClean="0"/>
              <a:t>学习软件基本使用方法</a:t>
            </a:r>
            <a:endParaRPr lang="en-US" altLang="zh-CN" dirty="0" smtClean="0"/>
          </a:p>
          <a:p>
            <a:r>
              <a:rPr lang="zh-CN" altLang="en-US" dirty="0" smtClean="0"/>
              <a:t>根据给定的代码，学习</a:t>
            </a:r>
            <a:r>
              <a:rPr lang="en-US" altLang="zh-CN" dirty="0" smtClean="0"/>
              <a:t>Verilog</a:t>
            </a:r>
          </a:p>
          <a:p>
            <a:r>
              <a:rPr lang="zh-CN" altLang="en-US" dirty="0" smtClean="0"/>
              <a:t>并行地设计你的系统</a:t>
            </a:r>
            <a:endParaRPr lang="en-US" altLang="zh-CN" dirty="0" smtClean="0"/>
          </a:p>
          <a:p>
            <a:r>
              <a:rPr lang="zh-CN" altLang="en-US" dirty="0" smtClean="0"/>
              <a:t>单指令调试，修改设计，调试</a:t>
            </a:r>
            <a:r>
              <a:rPr lang="en-US" altLang="zh-CN" dirty="0" smtClean="0"/>
              <a:t>……</a:t>
            </a:r>
          </a:p>
          <a:p>
            <a:r>
              <a:rPr lang="zh-CN" altLang="en-US" dirty="0" smtClean="0"/>
              <a:t>根据测试用例调试，修改设计，调试</a:t>
            </a:r>
            <a:r>
              <a:rPr lang="en-US" altLang="zh-CN" dirty="0" smtClean="0"/>
              <a:t>……</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solidFill>
                  <a:srgbClr val="FF0000"/>
                </a:solidFill>
                <a:latin typeface="楷体" panose="02010609060101010101" charset="-122"/>
                <a:ea typeface="楷体" panose="02010609060101010101" charset="-122"/>
                <a:cs typeface="楷体" panose="02010609060101010101" charset="-122"/>
              </a:rPr>
              <a:t>Verilog</a:t>
            </a:r>
            <a:r>
              <a:rPr lang="zh-CN" altLang="en-US" b="1" dirty="0" smtClean="0">
                <a:solidFill>
                  <a:srgbClr val="FF0000"/>
                </a:solidFill>
                <a:latin typeface="楷体" panose="02010609060101010101" charset="-122"/>
                <a:ea typeface="楷体" panose="02010609060101010101" charset="-122"/>
                <a:cs typeface="楷体" panose="02010609060101010101" charset="-122"/>
              </a:rPr>
              <a:t>语言</a:t>
            </a:r>
            <a:endParaRPr lang="en-US" altLang="zh-CN" b="1" dirty="0" smtClean="0">
              <a:solidFill>
                <a:srgbClr val="FF0000"/>
              </a:solidFill>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a:t>
            </a:r>
            <a:r>
              <a:rPr lang="zh-CN" altLang="en-US" b="1" dirty="0" smtClean="0"/>
              <a:t>法</a:t>
            </a:r>
            <a:endParaRPr lang="en-US" altLang="zh-CN"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Verilog</a:t>
            </a:r>
            <a:r>
              <a:rPr lang="zh-CN" altLang="en-US" dirty="0" smtClean="0"/>
              <a:t>语言</a:t>
            </a:r>
            <a:endParaRPr lang="en-US" dirty="0"/>
          </a:p>
        </p:txBody>
      </p:sp>
      <p:sp>
        <p:nvSpPr>
          <p:cNvPr id="3" name="Content Placeholder 2"/>
          <p:cNvSpPr>
            <a:spLocks noGrp="1"/>
          </p:cNvSpPr>
          <p:nvPr>
            <p:ph idx="1"/>
          </p:nvPr>
        </p:nvSpPr>
        <p:spPr>
          <a:xfrm>
            <a:off x="249382" y="1825624"/>
            <a:ext cx="11104418" cy="4503923"/>
          </a:xfrm>
        </p:spPr>
        <p:txBody>
          <a:bodyPr>
            <a:normAutofit fontScale="92500" lnSpcReduction="10000"/>
          </a:bodyPr>
          <a:lstStyle/>
          <a:p>
            <a:pPr>
              <a:lnSpc>
                <a:spcPct val="110000"/>
              </a:lnSpc>
            </a:pPr>
            <a:r>
              <a:rPr lang="en-US" altLang="zh-CN" dirty="0"/>
              <a:t>Verilog HDL</a:t>
            </a:r>
            <a:r>
              <a:rPr lang="zh-CN" altLang="en-US" dirty="0"/>
              <a:t>是一种硬件描述语言，</a:t>
            </a:r>
            <a:r>
              <a:rPr lang="en-US" altLang="zh-CN" dirty="0"/>
              <a:t>Verilog HDL</a:t>
            </a:r>
            <a:r>
              <a:rPr lang="zh-CN" altLang="en-US" dirty="0"/>
              <a:t>语言不仅定义了语法，而且对每个语法结构都定义了清晰的模拟、仿真语义。</a:t>
            </a:r>
          </a:p>
          <a:p>
            <a:pPr>
              <a:lnSpc>
                <a:spcPct val="110000"/>
              </a:lnSpc>
            </a:pPr>
            <a:r>
              <a:rPr lang="zh-CN" altLang="en-US" dirty="0"/>
              <a:t>用这种语言编写的模型能够使用</a:t>
            </a:r>
            <a:r>
              <a:rPr lang="en-US" altLang="zh-CN" dirty="0" smtClean="0"/>
              <a:t>Verilog</a:t>
            </a:r>
            <a:r>
              <a:rPr lang="zh-CN" altLang="en-US" dirty="0"/>
              <a:t>仿真器进行验证。</a:t>
            </a:r>
          </a:p>
          <a:p>
            <a:pPr>
              <a:lnSpc>
                <a:spcPct val="110000"/>
              </a:lnSpc>
            </a:pPr>
            <a:r>
              <a:rPr lang="en-US" altLang="zh-CN" dirty="0"/>
              <a:t>Verilog HDL</a:t>
            </a:r>
            <a:r>
              <a:rPr lang="zh-CN" altLang="en-US" dirty="0"/>
              <a:t>中有两类数据类型：线网</a:t>
            </a:r>
            <a:r>
              <a:rPr lang="en-US" altLang="zh-CN" dirty="0" smtClean="0"/>
              <a:t>wire</a:t>
            </a:r>
            <a:r>
              <a:rPr lang="zh-CN" altLang="en-US" dirty="0" smtClean="0"/>
              <a:t>数据</a:t>
            </a:r>
            <a:r>
              <a:rPr lang="zh-CN" altLang="en-US" dirty="0"/>
              <a:t>类型和</a:t>
            </a:r>
            <a:r>
              <a:rPr lang="zh-CN" altLang="en-US" dirty="0" smtClean="0"/>
              <a:t>寄存器</a:t>
            </a:r>
            <a:r>
              <a:rPr lang="en-US" altLang="zh-CN" dirty="0" err="1" smtClean="0"/>
              <a:t>reg</a:t>
            </a:r>
            <a:r>
              <a:rPr lang="zh-CN" altLang="en-US" dirty="0" smtClean="0"/>
              <a:t>数据</a:t>
            </a:r>
            <a:r>
              <a:rPr lang="zh-CN" altLang="en-US" dirty="0"/>
              <a:t>类型。线网类型表示构件间的物理连线，而寄存器类型表示抽象的数据存储元件。</a:t>
            </a:r>
          </a:p>
          <a:p>
            <a:pPr>
              <a:lnSpc>
                <a:spcPct val="110000"/>
              </a:lnSpc>
            </a:pPr>
            <a:r>
              <a:rPr lang="en-US" altLang="zh-CN" dirty="0"/>
              <a:t>Verilog HDL </a:t>
            </a:r>
            <a:r>
              <a:rPr lang="zh-CN" altLang="en-US" dirty="0"/>
              <a:t>还具有内置逻辑函数，例如</a:t>
            </a:r>
            <a:r>
              <a:rPr lang="en-US" altLang="zh-CN" dirty="0"/>
              <a:t>&amp;</a:t>
            </a:r>
            <a:r>
              <a:rPr lang="zh-CN" altLang="en-US" dirty="0"/>
              <a:t>（按位与）和</a:t>
            </a:r>
            <a:r>
              <a:rPr lang="en-US" altLang="zh-CN" dirty="0"/>
              <a:t>|</a:t>
            </a:r>
            <a:r>
              <a:rPr lang="zh-CN" altLang="en-US" dirty="0"/>
              <a:t>（按位或）。</a:t>
            </a:r>
          </a:p>
          <a:p>
            <a:pPr>
              <a:lnSpc>
                <a:spcPct val="110000"/>
              </a:lnSpc>
            </a:pPr>
            <a:r>
              <a:rPr lang="zh-CN" altLang="en-US" dirty="0" smtClean="0"/>
              <a:t>对</a:t>
            </a:r>
            <a:r>
              <a:rPr lang="zh-CN" altLang="en-US" dirty="0"/>
              <a:t>高级编程语言结构，例如条件语句、情况语句和循环语句，语言中都可以</a:t>
            </a:r>
            <a:r>
              <a:rPr lang="zh-CN" altLang="en-US" dirty="0" smtClean="0"/>
              <a:t>使用。</a:t>
            </a:r>
            <a:endParaRPr lang="en-US" altLang="zh-CN" dirty="0" smtClean="0"/>
          </a:p>
          <a:p>
            <a:pPr>
              <a:lnSpc>
                <a:spcPct val="110000"/>
              </a:lnSpc>
            </a:pPr>
            <a:r>
              <a:rPr lang="zh-CN" altLang="en-US" dirty="0" smtClean="0"/>
              <a:t>用任何方便的文本编辑器都可以写</a:t>
            </a:r>
            <a:r>
              <a:rPr lang="en-US" altLang="zh-CN" dirty="0"/>
              <a:t>V</a:t>
            </a:r>
            <a:r>
              <a:rPr lang="en-US" altLang="zh-CN" dirty="0" smtClean="0"/>
              <a:t>erilog</a:t>
            </a:r>
            <a:r>
              <a:rPr lang="zh-CN" altLang="en-US" dirty="0" smtClean="0"/>
              <a:t>代码，推荐</a:t>
            </a:r>
            <a:r>
              <a:rPr lang="en-US" altLang="zh-CN" dirty="0" smtClean="0"/>
              <a:t>Notepad++</a:t>
            </a:r>
            <a:r>
              <a:rPr lang="zh-CN" altLang="en-US" dirty="0" smtClean="0"/>
              <a:t>等编辑器。</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线网与寄存器</a:t>
            </a:r>
            <a:endParaRPr lang="en-US" dirty="0"/>
          </a:p>
        </p:txBody>
      </p:sp>
      <p:sp>
        <p:nvSpPr>
          <p:cNvPr id="3" name="Content Placeholder 2"/>
          <p:cNvSpPr>
            <a:spLocks noGrp="1"/>
          </p:cNvSpPr>
          <p:nvPr>
            <p:ph idx="1"/>
          </p:nvPr>
        </p:nvSpPr>
        <p:spPr/>
        <p:txBody>
          <a:bodyPr>
            <a:normAutofit/>
          </a:bodyPr>
          <a:lstStyle/>
          <a:p>
            <a:pPr marL="0" indent="0">
              <a:buNone/>
            </a:pPr>
            <a:r>
              <a:rPr lang="zh-CN" altLang="en-US" dirty="0" smtClean="0"/>
              <a:t>线网与寄存器可以是位、向量或数组。</a:t>
            </a:r>
            <a:endParaRPr lang="en-US" dirty="0"/>
          </a:p>
          <a:p>
            <a:r>
              <a:rPr lang="en-US" dirty="0"/>
              <a:t>wire a;			</a:t>
            </a:r>
            <a:r>
              <a:rPr lang="en-US" dirty="0" smtClean="0"/>
              <a:t>	// </a:t>
            </a:r>
            <a:r>
              <a:rPr lang="en-US" dirty="0"/>
              <a:t>Simple wire</a:t>
            </a:r>
          </a:p>
          <a:p>
            <a:r>
              <a:rPr lang="en-US" dirty="0" err="1" smtClean="0"/>
              <a:t>reg</a:t>
            </a:r>
            <a:r>
              <a:rPr lang="en-US" dirty="0" smtClean="0"/>
              <a:t>[-</a:t>
            </a:r>
            <a:r>
              <a:rPr lang="en-US" dirty="0"/>
              <a:t>1:4] </a:t>
            </a:r>
            <a:r>
              <a:rPr lang="en-US" dirty="0" err="1"/>
              <a:t>vec</a:t>
            </a:r>
            <a:r>
              <a:rPr lang="en-US" dirty="0"/>
              <a:t>;		</a:t>
            </a:r>
            <a:r>
              <a:rPr lang="en-US" dirty="0" smtClean="0"/>
              <a:t>	// </a:t>
            </a:r>
            <a:r>
              <a:rPr lang="en-US" dirty="0"/>
              <a:t>Six-bit register</a:t>
            </a:r>
          </a:p>
          <a:p>
            <a:r>
              <a:rPr lang="en-US" dirty="0" smtClean="0"/>
              <a:t>integer </a:t>
            </a:r>
            <a:r>
              <a:rPr lang="en-US" dirty="0" err="1"/>
              <a:t>imem</a:t>
            </a:r>
            <a:r>
              <a:rPr lang="en-US" dirty="0"/>
              <a:t>[0:1023];	// Array of 1024 integers</a:t>
            </a:r>
          </a:p>
          <a:p>
            <a:r>
              <a:rPr lang="en-US" dirty="0" err="1" smtClean="0"/>
              <a:t>reg</a:t>
            </a:r>
            <a:r>
              <a:rPr lang="en-US" dirty="0" smtClean="0"/>
              <a:t>[31:0</a:t>
            </a:r>
            <a:r>
              <a:rPr lang="en-US" dirty="0"/>
              <a:t>] </a:t>
            </a:r>
            <a:r>
              <a:rPr lang="en-US" dirty="0" err="1"/>
              <a:t>dcache</a:t>
            </a:r>
            <a:r>
              <a:rPr lang="en-US" dirty="0"/>
              <a:t>[0:63];	// A 32-bit memory</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模块</a:t>
            </a:r>
            <a:endParaRPr lang="en-US" dirty="0"/>
          </a:p>
        </p:txBody>
      </p:sp>
      <p:sp>
        <p:nvSpPr>
          <p:cNvPr id="3" name="Content Placeholder 2"/>
          <p:cNvSpPr>
            <a:spLocks noGrp="1"/>
          </p:cNvSpPr>
          <p:nvPr>
            <p:ph idx="1"/>
          </p:nvPr>
        </p:nvSpPr>
        <p:spPr>
          <a:xfrm>
            <a:off x="838200" y="1448254"/>
            <a:ext cx="10515600" cy="4351338"/>
          </a:xfrm>
        </p:spPr>
        <p:txBody>
          <a:bodyPr>
            <a:noAutofit/>
          </a:bodyPr>
          <a:lstStyle/>
          <a:p>
            <a:pPr>
              <a:lnSpc>
                <a:spcPct val="120000"/>
              </a:lnSpc>
            </a:pPr>
            <a:r>
              <a:rPr lang="zh-CN" altLang="en-US" sz="2400" dirty="0"/>
              <a:t>模块是</a:t>
            </a:r>
            <a:r>
              <a:rPr lang="en-US" altLang="zh-CN" sz="2400" dirty="0"/>
              <a:t>Verilog </a:t>
            </a:r>
            <a:r>
              <a:rPr lang="zh-CN" altLang="en-US" sz="2400" dirty="0"/>
              <a:t>的基本描述单位，用于描述某个设计的功能或结构及其与其他模块通信的外部端口，一个模块可以在另一个模块中使用。</a:t>
            </a:r>
          </a:p>
          <a:p>
            <a:pPr>
              <a:lnSpc>
                <a:spcPct val="120000"/>
              </a:lnSpc>
            </a:pPr>
            <a:r>
              <a:rPr lang="zh-CN" altLang="en-US" sz="2400" dirty="0"/>
              <a:t>一个模块的基本语法如下：</a:t>
            </a:r>
          </a:p>
          <a:p>
            <a:pPr marL="457200" lvl="1" indent="0">
              <a:lnSpc>
                <a:spcPct val="120000"/>
              </a:lnSpc>
              <a:buNone/>
            </a:pPr>
            <a:r>
              <a:rPr lang="en-US" altLang="zh-CN" sz="1800" dirty="0" smtClean="0"/>
              <a:t>module </a:t>
            </a:r>
            <a:r>
              <a:rPr lang="en-US" altLang="zh-CN" sz="1800" dirty="0" err="1" smtClean="0"/>
              <a:t>HalfAdder</a:t>
            </a:r>
            <a:r>
              <a:rPr lang="en-US" altLang="zh-CN" sz="1800" dirty="0" smtClean="0"/>
              <a:t>(A, B, Sum, Carry);</a:t>
            </a:r>
          </a:p>
          <a:p>
            <a:pPr marL="457200" lvl="1" indent="0">
              <a:lnSpc>
                <a:spcPct val="120000"/>
              </a:lnSpc>
              <a:buNone/>
            </a:pPr>
            <a:r>
              <a:rPr lang="en-US" altLang="zh-CN" sz="1800" dirty="0" smtClean="0"/>
              <a:t>	input </a:t>
            </a:r>
            <a:r>
              <a:rPr lang="en-US" altLang="zh-CN" sz="1800" dirty="0"/>
              <a:t>A, B;</a:t>
            </a:r>
          </a:p>
          <a:p>
            <a:pPr marL="457200" lvl="1" indent="0">
              <a:lnSpc>
                <a:spcPct val="120000"/>
              </a:lnSpc>
              <a:buNone/>
            </a:pPr>
            <a:r>
              <a:rPr lang="en-US" altLang="zh-CN" sz="1800" dirty="0" smtClean="0"/>
              <a:t>	output </a:t>
            </a:r>
            <a:r>
              <a:rPr lang="en-US" altLang="zh-CN" sz="1800" dirty="0"/>
              <a:t>Sum, Carry;</a:t>
            </a:r>
          </a:p>
          <a:p>
            <a:pPr marL="457200" lvl="1" indent="0">
              <a:lnSpc>
                <a:spcPct val="120000"/>
              </a:lnSpc>
              <a:buNone/>
            </a:pPr>
            <a:r>
              <a:rPr lang="en-US" altLang="zh-CN" sz="1800" dirty="0" smtClean="0"/>
              <a:t>	assign </a:t>
            </a:r>
            <a:r>
              <a:rPr lang="en-US" altLang="zh-CN" sz="1800" dirty="0"/>
              <a:t>#2 Sum = A ^ B;</a:t>
            </a:r>
          </a:p>
          <a:p>
            <a:pPr marL="457200" lvl="1" indent="0">
              <a:lnSpc>
                <a:spcPct val="120000"/>
              </a:lnSpc>
              <a:buNone/>
            </a:pPr>
            <a:r>
              <a:rPr lang="en-US" altLang="zh-CN" sz="1800" dirty="0" smtClean="0"/>
              <a:t>	assign </a:t>
            </a:r>
            <a:r>
              <a:rPr lang="en-US" altLang="zh-CN" sz="1800" dirty="0"/>
              <a:t>#5 Carry = A &amp; B;</a:t>
            </a:r>
          </a:p>
          <a:p>
            <a:pPr marL="457200" lvl="1" indent="0">
              <a:lnSpc>
                <a:spcPct val="120000"/>
              </a:lnSpc>
              <a:buNone/>
            </a:pPr>
            <a:r>
              <a:rPr lang="en-US" altLang="zh-CN" sz="1800" dirty="0" err="1" smtClean="0"/>
              <a:t>endmodule</a:t>
            </a:r>
            <a:endParaRPr lang="en-US" altLang="zh-CN" sz="1800" dirty="0"/>
          </a:p>
          <a:p>
            <a:pPr>
              <a:lnSpc>
                <a:spcPct val="120000"/>
              </a:lnSpc>
            </a:pPr>
            <a:r>
              <a:rPr lang="zh-CN" altLang="en-US" sz="2400" dirty="0"/>
              <a:t>模块的名字是</a:t>
            </a:r>
            <a:r>
              <a:rPr lang="en-US" altLang="zh-CN" sz="2400" dirty="0" err="1" smtClean="0"/>
              <a:t>HalfAdder</a:t>
            </a:r>
            <a:r>
              <a:rPr lang="zh-CN" altLang="en-US" sz="2400" dirty="0"/>
              <a:t>。模块有</a:t>
            </a:r>
            <a:r>
              <a:rPr lang="en-US" altLang="zh-CN" sz="2400" dirty="0"/>
              <a:t>4</a:t>
            </a:r>
            <a:r>
              <a:rPr lang="zh-CN" altLang="en-US" sz="2400" dirty="0"/>
              <a:t>个端口</a:t>
            </a:r>
            <a:r>
              <a:rPr lang="en-US" altLang="zh-CN" sz="2400" dirty="0"/>
              <a:t>: </a:t>
            </a:r>
            <a:r>
              <a:rPr lang="zh-CN" altLang="en-US" sz="2400" dirty="0"/>
              <a:t>两个输入端口</a:t>
            </a:r>
            <a:r>
              <a:rPr lang="en-US" altLang="zh-CN" sz="2400" dirty="0"/>
              <a:t>A</a:t>
            </a:r>
            <a:r>
              <a:rPr lang="zh-CN" altLang="en-US" sz="2400" dirty="0"/>
              <a:t>和</a:t>
            </a:r>
            <a:r>
              <a:rPr lang="en-US" altLang="zh-CN" sz="2400" dirty="0"/>
              <a:t>B</a:t>
            </a:r>
            <a:r>
              <a:rPr lang="zh-CN" altLang="en-US" sz="2400" dirty="0"/>
              <a:t>，两个输出端口</a:t>
            </a:r>
            <a:r>
              <a:rPr lang="en-US" altLang="zh-CN" sz="2400" dirty="0" smtClean="0"/>
              <a:t>Sum</a:t>
            </a:r>
            <a:r>
              <a:rPr lang="zh-CN" altLang="en-US" sz="2400" dirty="0"/>
              <a:t>和</a:t>
            </a:r>
            <a:r>
              <a:rPr lang="en-US" altLang="zh-CN" sz="2400" dirty="0" smtClean="0"/>
              <a:t>Carry</a:t>
            </a:r>
            <a:r>
              <a:rPr lang="zh-CN" altLang="en-US" sz="2400" dirty="0"/>
              <a:t>。由于没有定义端口的位数</a:t>
            </a:r>
            <a:r>
              <a:rPr lang="en-US" altLang="zh-CN" sz="2400" dirty="0"/>
              <a:t>, </a:t>
            </a:r>
            <a:r>
              <a:rPr lang="zh-CN" altLang="en-US" sz="2400" dirty="0"/>
              <a:t>所有端口大小都为</a:t>
            </a:r>
            <a:r>
              <a:rPr lang="en-US" altLang="zh-CN" sz="2400" dirty="0"/>
              <a:t>1</a:t>
            </a:r>
            <a:r>
              <a:rPr lang="zh-CN" altLang="en-US" sz="2400" dirty="0"/>
              <a:t>位；同时</a:t>
            </a:r>
            <a:r>
              <a:rPr lang="en-US" altLang="zh-CN" sz="2400" dirty="0"/>
              <a:t>, </a:t>
            </a:r>
            <a:r>
              <a:rPr lang="zh-CN" altLang="en-US" sz="2400" dirty="0"/>
              <a:t>由于没有各端口的数据类型说明</a:t>
            </a:r>
            <a:r>
              <a:rPr lang="en-US" altLang="zh-CN" sz="2400" dirty="0"/>
              <a:t>, </a:t>
            </a:r>
            <a:r>
              <a:rPr lang="zh-CN" altLang="en-US" sz="2400" dirty="0"/>
              <a:t>这四个端口都是线网</a:t>
            </a:r>
            <a:r>
              <a:rPr lang="en-US" altLang="zh-CN" sz="2400" dirty="0" smtClean="0"/>
              <a:t>wire</a:t>
            </a:r>
            <a:r>
              <a:rPr lang="zh-CN" altLang="en-US" sz="2400" dirty="0" smtClean="0"/>
              <a:t>数据</a:t>
            </a:r>
            <a:r>
              <a:rPr lang="zh-CN" altLang="en-US" sz="2400" dirty="0"/>
              <a:t>类型</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模块实例化</a:t>
            </a:r>
            <a:endParaRPr lang="en-US" dirty="0"/>
          </a:p>
        </p:txBody>
      </p:sp>
      <p:sp>
        <p:nvSpPr>
          <p:cNvPr id="3" name="Content Placeholder 2"/>
          <p:cNvSpPr>
            <a:spLocks noGrp="1"/>
          </p:cNvSpPr>
          <p:nvPr>
            <p:ph idx="1"/>
          </p:nvPr>
        </p:nvSpPr>
        <p:spPr/>
        <p:txBody>
          <a:bodyPr/>
          <a:lstStyle/>
          <a:p>
            <a:r>
              <a:rPr lang="zh-CN" altLang="en-US" dirty="0" smtClean="0"/>
              <a:t>声明模块</a:t>
            </a:r>
            <a:endParaRPr lang="en-US" altLang="zh-CN" dirty="0" smtClean="0"/>
          </a:p>
          <a:p>
            <a:pPr marL="0" indent="0">
              <a:buNone/>
            </a:pPr>
            <a:r>
              <a:rPr lang="en-US" dirty="0"/>
              <a:t>	</a:t>
            </a:r>
            <a:r>
              <a:rPr lang="en-US" altLang="zh-CN" dirty="0" smtClean="0"/>
              <a:t>module</a:t>
            </a:r>
            <a:r>
              <a:rPr lang="zh-CN" altLang="en-US" dirty="0" smtClean="0"/>
              <a:t> </a:t>
            </a:r>
            <a:r>
              <a:rPr lang="en-US" altLang="zh-CN" dirty="0" err="1" smtClean="0"/>
              <a:t>mymod</a:t>
            </a:r>
            <a:r>
              <a:rPr lang="en-US" altLang="zh-CN" dirty="0" smtClean="0"/>
              <a:t>(y, a, b);</a:t>
            </a:r>
          </a:p>
          <a:p>
            <a:r>
              <a:rPr lang="zh-CN" altLang="en-US" dirty="0" smtClean="0"/>
              <a:t>实例化</a:t>
            </a:r>
            <a:endParaRPr lang="en-US" altLang="zh-CN" dirty="0" smtClean="0"/>
          </a:p>
          <a:p>
            <a:pPr marL="0" indent="0">
              <a:buNone/>
            </a:pPr>
            <a:r>
              <a:rPr lang="en-US" dirty="0"/>
              <a:t>	</a:t>
            </a:r>
            <a:r>
              <a:rPr lang="en-US" altLang="zh-CN" dirty="0" err="1" smtClean="0"/>
              <a:t>mymod</a:t>
            </a:r>
            <a:r>
              <a:rPr lang="en-US" altLang="zh-CN" dirty="0" smtClean="0"/>
              <a:t> mm1(y1, a1, b1); 	//connect by position</a:t>
            </a:r>
          </a:p>
          <a:p>
            <a:pPr marL="0" indent="0">
              <a:buNone/>
            </a:pPr>
            <a:r>
              <a:rPr lang="en-US" dirty="0"/>
              <a:t>	</a:t>
            </a:r>
            <a:r>
              <a:rPr lang="en-US" dirty="0" err="1" smtClean="0"/>
              <a:t>mymod</a:t>
            </a:r>
            <a:r>
              <a:rPr lang="en-US" dirty="0" smtClean="0"/>
              <a:t> (y2, a2, b2),</a:t>
            </a:r>
          </a:p>
          <a:p>
            <a:pPr marL="0" indent="0">
              <a:buNone/>
            </a:pPr>
            <a:r>
              <a:rPr lang="en-US" dirty="0"/>
              <a:t>	</a:t>
            </a:r>
            <a:r>
              <a:rPr lang="en-US" dirty="0" smtClean="0"/>
              <a:t>	 (y3, a3, b3);		//instance name omitted</a:t>
            </a:r>
          </a:p>
          <a:p>
            <a:pPr marL="0" indent="0">
              <a:buNone/>
            </a:pPr>
            <a:r>
              <a:rPr lang="en-US" dirty="0"/>
              <a:t>	</a:t>
            </a:r>
            <a:r>
              <a:rPr lang="en-US" dirty="0" err="1" smtClean="0"/>
              <a:t>mymod</a:t>
            </a:r>
            <a:r>
              <a:rPr lang="en-US" dirty="0" smtClean="0"/>
              <a:t> mm2(.a(a4), .b(b4), .y(c4)); //connect by name</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时延</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Verilog HDL</a:t>
            </a:r>
            <a:r>
              <a:rPr lang="zh-CN" altLang="en-US" dirty="0"/>
              <a:t>模型中的所有时延都根据时间单位定义。下面是带时延的连续赋值语句实例</a:t>
            </a:r>
            <a:r>
              <a:rPr lang="zh-CN" altLang="en-US" dirty="0" smtClean="0"/>
              <a:t>。</a:t>
            </a:r>
            <a:endParaRPr lang="en-US" altLang="zh-CN" dirty="0" smtClean="0"/>
          </a:p>
          <a:p>
            <a:endParaRPr lang="en-US" altLang="zh-CN" dirty="0" smtClean="0"/>
          </a:p>
          <a:p>
            <a:pPr marL="0" indent="0">
              <a:buNone/>
            </a:pPr>
            <a:r>
              <a:rPr lang="en-US" altLang="zh-CN" dirty="0"/>
              <a:t>	</a:t>
            </a:r>
            <a:r>
              <a:rPr lang="en-US" altLang="zh-CN" dirty="0" smtClean="0"/>
              <a:t>`timescale </a:t>
            </a:r>
            <a:r>
              <a:rPr lang="en-US" altLang="zh-CN" dirty="0"/>
              <a:t>1ns/100ps</a:t>
            </a:r>
          </a:p>
          <a:p>
            <a:r>
              <a:rPr lang="zh-CN" altLang="en-US" dirty="0"/>
              <a:t>此语句说明时延时间单位为</a:t>
            </a:r>
            <a:r>
              <a:rPr lang="en-US" altLang="zh-CN" dirty="0"/>
              <a:t>1ns</a:t>
            </a:r>
            <a:r>
              <a:rPr lang="zh-CN" altLang="en-US" dirty="0"/>
              <a:t>并且时间精度为</a:t>
            </a:r>
            <a:r>
              <a:rPr lang="en-US" altLang="zh-CN" dirty="0"/>
              <a:t>100ps (</a:t>
            </a:r>
            <a:r>
              <a:rPr lang="zh-CN" altLang="en-US" dirty="0"/>
              <a:t>时间精度是指所有的时延必须被限定在</a:t>
            </a:r>
            <a:r>
              <a:rPr lang="en-US" altLang="zh-CN" dirty="0"/>
              <a:t>0.1ns</a:t>
            </a:r>
            <a:r>
              <a:rPr lang="zh-CN" altLang="en-US" dirty="0"/>
              <a:t>内</a:t>
            </a:r>
            <a:r>
              <a:rPr lang="en-US" altLang="zh-CN" dirty="0"/>
              <a:t>)</a:t>
            </a:r>
            <a:r>
              <a:rPr lang="zh-CN" altLang="en-US" dirty="0"/>
              <a:t>。</a:t>
            </a:r>
          </a:p>
          <a:p>
            <a:pPr marL="0" indent="0">
              <a:buNone/>
            </a:pPr>
            <a:endParaRPr lang="en-US" altLang="zh-CN" dirty="0" smtClean="0"/>
          </a:p>
          <a:p>
            <a:pPr marL="0" indent="0">
              <a:buNone/>
            </a:pPr>
            <a:r>
              <a:rPr lang="en-US" altLang="zh-CN" dirty="0" smtClean="0"/>
              <a:t>	assign </a:t>
            </a:r>
            <a:r>
              <a:rPr lang="en-US" altLang="zh-CN" dirty="0"/>
              <a:t>#2 </a:t>
            </a:r>
            <a:r>
              <a:rPr lang="en-US" altLang="zh-CN" dirty="0" smtClean="0"/>
              <a:t>Sum </a:t>
            </a:r>
            <a:r>
              <a:rPr lang="en-US" altLang="zh-CN" dirty="0"/>
              <a:t>= A ^ B</a:t>
            </a:r>
            <a:r>
              <a:rPr lang="en-US" altLang="zh-CN" dirty="0" smtClean="0"/>
              <a:t>;</a:t>
            </a:r>
          </a:p>
          <a:p>
            <a:r>
              <a:rPr lang="en-US" altLang="zh-CN" dirty="0" smtClean="0"/>
              <a:t>#2</a:t>
            </a:r>
            <a:r>
              <a:rPr lang="zh-CN" altLang="en-US" dirty="0"/>
              <a:t>指</a:t>
            </a:r>
            <a:r>
              <a:rPr lang="en-US" altLang="zh-CN" dirty="0"/>
              <a:t>2</a:t>
            </a:r>
            <a:r>
              <a:rPr lang="zh-CN" altLang="en-US" dirty="0"/>
              <a:t>个时间单位。</a:t>
            </a:r>
            <a:r>
              <a:rPr lang="en-US" altLang="zh-CN" dirty="0"/>
              <a:t>#</a:t>
            </a:r>
            <a:r>
              <a:rPr lang="en-US" altLang="zh-CN" dirty="0" smtClean="0"/>
              <a:t>2</a:t>
            </a:r>
            <a:r>
              <a:rPr lang="zh-CN" altLang="en-US" dirty="0" smtClean="0"/>
              <a:t>代表</a:t>
            </a:r>
            <a:r>
              <a:rPr lang="en-US" altLang="zh-CN" dirty="0" smtClean="0"/>
              <a:t>2ns</a:t>
            </a:r>
            <a:r>
              <a:rPr lang="zh-CN" altLang="en-US" dirty="0" smtClean="0"/>
              <a:t>。</a:t>
            </a:r>
            <a:endParaRPr lang="en-US" altLang="zh-CN" dirty="0" smtClean="0"/>
          </a:p>
          <a:p>
            <a:r>
              <a:rPr lang="en-US" altLang="zh-CN" dirty="0"/>
              <a:t>#</a:t>
            </a:r>
            <a:r>
              <a:rPr lang="en-US" altLang="zh-CN" dirty="0" smtClean="0"/>
              <a:t>5.22</a:t>
            </a:r>
            <a:r>
              <a:rPr lang="zh-CN" altLang="en-US" dirty="0" smtClean="0"/>
              <a:t>是</a:t>
            </a:r>
            <a:r>
              <a:rPr lang="zh-CN" altLang="en-US" dirty="0"/>
              <a:t>指</a:t>
            </a:r>
            <a:r>
              <a:rPr lang="en-US" altLang="zh-CN" dirty="0" smtClean="0"/>
              <a:t>5.2ns</a:t>
            </a:r>
            <a:r>
              <a:rPr lang="zh-CN" altLang="en-US" dirty="0" smtClean="0"/>
              <a:t>，</a:t>
            </a:r>
            <a:r>
              <a:rPr lang="en-US" altLang="zh-CN" dirty="0" smtClean="0"/>
              <a:t>#5.27</a:t>
            </a:r>
            <a:r>
              <a:rPr lang="zh-CN" altLang="en-US" dirty="0" smtClean="0"/>
              <a:t>是指</a:t>
            </a:r>
            <a:r>
              <a:rPr lang="en-US" altLang="zh-CN" dirty="0" smtClean="0"/>
              <a:t>5.3ns</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行为描述方式</a:t>
            </a:r>
            <a:endParaRPr lang="en-US" dirty="0"/>
          </a:p>
        </p:txBody>
      </p:sp>
      <p:sp>
        <p:nvSpPr>
          <p:cNvPr id="3" name="Content Placeholder 2"/>
          <p:cNvSpPr>
            <a:spLocks noGrp="1"/>
          </p:cNvSpPr>
          <p:nvPr>
            <p:ph idx="1"/>
          </p:nvPr>
        </p:nvSpPr>
        <p:spPr/>
        <p:txBody>
          <a:bodyPr>
            <a:noAutofit/>
          </a:bodyPr>
          <a:lstStyle/>
          <a:p>
            <a:pPr marL="0" indent="0">
              <a:buNone/>
            </a:pPr>
            <a:r>
              <a:rPr lang="zh-CN" altLang="en-US" sz="2000" dirty="0"/>
              <a:t>设计的行为功能使用下述过程语句结构描述：</a:t>
            </a:r>
          </a:p>
          <a:p>
            <a:pPr marL="457200" indent="-457200">
              <a:buFont typeface="+mj-lt"/>
              <a:buAutoNum type="arabicParenR"/>
            </a:pPr>
            <a:r>
              <a:rPr lang="en-US" altLang="zh-CN" sz="2000" dirty="0" smtClean="0"/>
              <a:t>initial</a:t>
            </a:r>
            <a:r>
              <a:rPr lang="zh-CN" altLang="en-US" sz="2000" dirty="0"/>
              <a:t>语句：此语句只执行一次。</a:t>
            </a:r>
          </a:p>
          <a:p>
            <a:pPr marL="457200" indent="-457200">
              <a:buFont typeface="+mj-lt"/>
              <a:buAutoNum type="arabicParenR"/>
            </a:pPr>
            <a:r>
              <a:rPr lang="en-US" altLang="zh-CN" sz="2000" dirty="0" smtClean="0"/>
              <a:t>always</a:t>
            </a:r>
            <a:r>
              <a:rPr lang="zh-CN" altLang="en-US" sz="2000" dirty="0"/>
              <a:t>语句：此语句总是循环执行</a:t>
            </a:r>
            <a:r>
              <a:rPr lang="en-US" altLang="zh-CN" sz="2000" dirty="0"/>
              <a:t>, </a:t>
            </a:r>
            <a:r>
              <a:rPr lang="zh-CN" altLang="en-US" sz="2000" dirty="0"/>
              <a:t>或者说此语句重复</a:t>
            </a:r>
            <a:r>
              <a:rPr lang="zh-CN" altLang="en-US" sz="2000" dirty="0" smtClean="0"/>
              <a:t>执行；用于</a:t>
            </a:r>
            <a:r>
              <a:rPr lang="zh-CN" altLang="en-US" sz="2000" dirty="0"/>
              <a:t>描述时序逻辑</a:t>
            </a:r>
          </a:p>
          <a:p>
            <a:pPr marL="0" indent="0">
              <a:lnSpc>
                <a:spcPct val="150000"/>
              </a:lnSpc>
              <a:buNone/>
              <a:defRPr/>
            </a:pPr>
            <a:r>
              <a:rPr lang="zh-CN" altLang="en-US" sz="2000" dirty="0"/>
              <a:t> </a:t>
            </a:r>
            <a:r>
              <a:rPr lang="zh-CN" altLang="en-US" sz="2000" dirty="0" smtClean="0"/>
              <a:t>   </a:t>
            </a:r>
            <a:r>
              <a:rPr lang="en-US" altLang="zh-CN" sz="2000" dirty="0" smtClean="0"/>
              <a:t>always</a:t>
            </a:r>
            <a:r>
              <a:rPr lang="en-US" altLang="zh-CN" sz="2000" dirty="0"/>
              <a:t>@(</a:t>
            </a:r>
            <a:r>
              <a:rPr lang="zh-CN" altLang="en-US" sz="2000" dirty="0"/>
              <a:t>敏感事件列表</a:t>
            </a:r>
            <a:r>
              <a:rPr lang="en-US" altLang="zh-CN" sz="2000" dirty="0"/>
              <a:t>) </a:t>
            </a:r>
            <a:r>
              <a:rPr lang="zh-CN" altLang="en-US" sz="2000" dirty="0"/>
              <a:t>敏感事件上升沿</a:t>
            </a:r>
            <a:r>
              <a:rPr lang="en-US" altLang="zh-CN" sz="2000" dirty="0" err="1"/>
              <a:t>posedge</a:t>
            </a:r>
            <a:r>
              <a:rPr lang="zh-CN" altLang="en-US" sz="2000" dirty="0"/>
              <a:t>，下降沿</a:t>
            </a:r>
            <a:r>
              <a:rPr lang="en-US" altLang="zh-CN" sz="2000" dirty="0" err="1"/>
              <a:t>negedge</a:t>
            </a:r>
            <a:r>
              <a:rPr lang="zh-CN" altLang="en-US" sz="2000" dirty="0"/>
              <a:t>，或电平</a:t>
            </a:r>
          </a:p>
          <a:p>
            <a:pPr lvl="1">
              <a:lnSpc>
                <a:spcPct val="150000"/>
              </a:lnSpc>
              <a:defRPr/>
            </a:pPr>
            <a:r>
              <a:rPr lang="zh-CN" altLang="en-US" sz="2000" dirty="0"/>
              <a:t>敏感事件列表中可以</a:t>
            </a:r>
            <a:r>
              <a:rPr lang="zh-CN" altLang="en-US" sz="2000" dirty="0" smtClean="0"/>
              <a:t>包含多个</a:t>
            </a:r>
            <a:r>
              <a:rPr lang="zh-CN" altLang="en-US" sz="2000" dirty="0"/>
              <a:t>敏感事件，但不可以同时包括电平敏感事件和边沿敏感事件，也不可以同时包括同一个信号的上升沿和下降沿，这两个事件可以合并为一个电平敏感事件。</a:t>
            </a:r>
          </a:p>
          <a:p>
            <a:pPr lvl="1">
              <a:lnSpc>
                <a:spcPct val="150000"/>
              </a:lnSpc>
              <a:defRPr/>
            </a:pPr>
            <a:r>
              <a:rPr lang="zh-CN" altLang="en-US" sz="2000" dirty="0" smtClean="0"/>
              <a:t>在</a:t>
            </a:r>
            <a:r>
              <a:rPr lang="en-US" altLang="zh-CN" sz="2000" dirty="0" smtClean="0"/>
              <a:t>verilog2001</a:t>
            </a:r>
            <a:r>
              <a:rPr lang="zh-CN" altLang="en-US" sz="2000" dirty="0"/>
              <a:t>中“，”和“</a:t>
            </a:r>
            <a:r>
              <a:rPr lang="en-US" altLang="zh-CN" sz="2000" dirty="0"/>
              <a:t>or”</a:t>
            </a:r>
            <a:r>
              <a:rPr lang="zh-CN" altLang="en-US" sz="2000" dirty="0"/>
              <a:t>都可以用来分割敏感事件了，可以用“*”代表所有输入信号，这可以防止</a:t>
            </a:r>
            <a:r>
              <a:rPr lang="zh-CN" altLang="en-US" sz="2000" dirty="0" smtClean="0"/>
              <a:t>遗漏。</a:t>
            </a:r>
            <a:endParaRPr lang="zh-CN" altLang="en-US" sz="2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84"/>
            <a:ext cx="10515600" cy="1325563"/>
          </a:xfrm>
        </p:spPr>
        <p:txBody>
          <a:bodyPr/>
          <a:lstStyle/>
          <a:p>
            <a:r>
              <a:rPr lang="en-US" altLang="zh-CN" dirty="0"/>
              <a:t>always@(</a:t>
            </a:r>
            <a:r>
              <a:rPr lang="zh-CN" altLang="en-US" dirty="0"/>
              <a:t>敏感事件列表</a:t>
            </a:r>
            <a:r>
              <a:rPr lang="en-US" altLang="zh-CN" dirty="0"/>
              <a:t>)</a:t>
            </a:r>
            <a:endParaRPr lang="en-US" dirty="0"/>
          </a:p>
        </p:txBody>
      </p:sp>
      <p:sp>
        <p:nvSpPr>
          <p:cNvPr id="3" name="Content Placeholder 2"/>
          <p:cNvSpPr>
            <a:spLocks noGrp="1"/>
          </p:cNvSpPr>
          <p:nvPr>
            <p:ph idx="1"/>
          </p:nvPr>
        </p:nvSpPr>
        <p:spPr>
          <a:xfrm>
            <a:off x="838200" y="1128939"/>
            <a:ext cx="10515600" cy="4351338"/>
          </a:xfrm>
        </p:spPr>
        <p:txBody>
          <a:bodyPr>
            <a:noAutofit/>
          </a:bodyPr>
          <a:lstStyle/>
          <a:p>
            <a:pPr>
              <a:lnSpc>
                <a:spcPct val="150000"/>
              </a:lnSpc>
              <a:defRPr/>
            </a:pPr>
            <a:r>
              <a:rPr lang="zh-CN" altLang="en-US" sz="2400" dirty="0" smtClean="0"/>
              <a:t>合法</a:t>
            </a:r>
            <a:r>
              <a:rPr lang="zh-CN" altLang="en-US" sz="2400" dirty="0"/>
              <a:t>的写法：</a:t>
            </a:r>
          </a:p>
          <a:p>
            <a:pPr marL="457200" lvl="1" indent="0">
              <a:lnSpc>
                <a:spcPct val="150000"/>
              </a:lnSpc>
              <a:buNone/>
              <a:defRPr/>
            </a:pPr>
            <a:r>
              <a:rPr lang="en-US" altLang="zh-CN" dirty="0"/>
              <a:t>always@ *</a:t>
            </a:r>
          </a:p>
          <a:p>
            <a:pPr marL="457200" lvl="1" indent="0">
              <a:lnSpc>
                <a:spcPct val="150000"/>
              </a:lnSpc>
              <a:buNone/>
              <a:defRPr/>
            </a:pPr>
            <a:r>
              <a:rPr lang="en-US" altLang="zh-CN" dirty="0"/>
              <a:t>always@ (</a:t>
            </a:r>
            <a:r>
              <a:rPr lang="en-US" altLang="zh-CN" dirty="0" err="1"/>
              <a:t>posedge</a:t>
            </a:r>
            <a:r>
              <a:rPr lang="en-US" altLang="zh-CN" dirty="0"/>
              <a:t> clk1,negedge clk2)</a:t>
            </a:r>
          </a:p>
          <a:p>
            <a:pPr marL="457200" lvl="1" indent="0">
              <a:lnSpc>
                <a:spcPct val="150000"/>
              </a:lnSpc>
              <a:buNone/>
              <a:defRPr/>
            </a:pPr>
            <a:r>
              <a:rPr lang="en-US" altLang="zh-CN" dirty="0"/>
              <a:t>always@ (a or b)</a:t>
            </a:r>
          </a:p>
          <a:p>
            <a:pPr marL="457200" lvl="1" indent="0">
              <a:lnSpc>
                <a:spcPct val="150000"/>
              </a:lnSpc>
              <a:buNone/>
              <a:defRPr/>
            </a:pPr>
            <a:r>
              <a:rPr lang="en-US" altLang="zh-CN" dirty="0"/>
              <a:t>`timescale 100ns/100ns //</a:t>
            </a:r>
            <a:r>
              <a:rPr lang="zh-CN" altLang="en-US" dirty="0"/>
              <a:t>定义仿真基本周期为</a:t>
            </a:r>
            <a:r>
              <a:rPr lang="en-US" altLang="zh-CN" dirty="0"/>
              <a:t>100ns</a:t>
            </a:r>
          </a:p>
          <a:p>
            <a:pPr marL="457200" lvl="1" indent="0">
              <a:lnSpc>
                <a:spcPct val="150000"/>
              </a:lnSpc>
              <a:buNone/>
              <a:defRPr/>
            </a:pPr>
            <a:r>
              <a:rPr lang="en-US" altLang="zh-CN" dirty="0"/>
              <a:t>always #1 </a:t>
            </a:r>
            <a:r>
              <a:rPr lang="en-US" altLang="zh-CN" dirty="0" err="1"/>
              <a:t>clk</a:t>
            </a:r>
            <a:r>
              <a:rPr lang="en-US" altLang="zh-CN" dirty="0"/>
              <a:t>=~</a:t>
            </a:r>
            <a:r>
              <a:rPr lang="en-US" altLang="zh-CN" dirty="0" err="1"/>
              <a:t>clk</a:t>
            </a:r>
            <a:r>
              <a:rPr lang="en-US" altLang="zh-CN" dirty="0"/>
              <a:t> //#1</a:t>
            </a:r>
            <a:r>
              <a:rPr lang="zh-CN" altLang="en-US" dirty="0"/>
              <a:t>代表一个仿真周期即</a:t>
            </a:r>
            <a:r>
              <a:rPr lang="en-US" altLang="zh-CN" dirty="0" smtClean="0"/>
              <a:t>100ns</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577"/>
            <a:ext cx="10515600" cy="1006475"/>
          </a:xfrm>
        </p:spPr>
        <p:txBody>
          <a:bodyPr/>
          <a:lstStyle/>
          <a:p>
            <a:r>
              <a:rPr lang="zh-CN" altLang="en-US" dirty="0" smtClean="0"/>
              <a:t>考核方式</a:t>
            </a:r>
            <a:endParaRPr lang="en-US" dirty="0"/>
          </a:p>
        </p:txBody>
      </p:sp>
      <p:sp>
        <p:nvSpPr>
          <p:cNvPr id="3" name="Content Placeholder 2"/>
          <p:cNvSpPr>
            <a:spLocks noGrp="1"/>
          </p:cNvSpPr>
          <p:nvPr>
            <p:ph idx="1"/>
          </p:nvPr>
        </p:nvSpPr>
        <p:spPr>
          <a:xfrm>
            <a:off x="617515" y="1288055"/>
            <a:ext cx="10819410" cy="5421087"/>
          </a:xfrm>
        </p:spPr>
        <p:txBody>
          <a:bodyPr>
            <a:normAutofit fontScale="85000" lnSpcReduction="20000"/>
          </a:bodyPr>
          <a:lstStyle/>
          <a:p>
            <a:r>
              <a:rPr lang="zh-CN" altLang="en-US" dirty="0" smtClean="0"/>
              <a:t>考勤</a:t>
            </a:r>
            <a:endParaRPr lang="en-US" altLang="zh-CN" dirty="0" smtClean="0"/>
          </a:p>
          <a:p>
            <a:pPr lvl="1"/>
            <a:r>
              <a:rPr lang="zh-CN" altLang="en-US" dirty="0" smtClean="0"/>
              <a:t>占总成绩</a:t>
            </a:r>
            <a:r>
              <a:rPr lang="en-US" altLang="zh-CN" dirty="0" smtClean="0"/>
              <a:t>15%</a:t>
            </a:r>
          </a:p>
          <a:p>
            <a:r>
              <a:rPr lang="zh-CN" altLang="en-US" b="1" dirty="0" smtClean="0">
                <a:solidFill>
                  <a:srgbClr val="FF0000"/>
                </a:solidFill>
              </a:rPr>
              <a:t>面试 </a:t>
            </a:r>
            <a:r>
              <a:rPr lang="en-US" altLang="zh-CN" b="1" dirty="0" smtClean="0">
                <a:solidFill>
                  <a:srgbClr val="FF0000"/>
                </a:solidFill>
              </a:rPr>
              <a:t>+ </a:t>
            </a:r>
            <a:r>
              <a:rPr lang="zh-CN" altLang="en-US" b="1" dirty="0" smtClean="0">
                <a:solidFill>
                  <a:srgbClr val="FF0000"/>
                </a:solidFill>
              </a:rPr>
              <a:t>实验报告</a:t>
            </a:r>
            <a:endParaRPr lang="en-US" altLang="zh-CN" b="1" dirty="0">
              <a:solidFill>
                <a:srgbClr val="FF0000"/>
              </a:solidFill>
            </a:endParaRPr>
          </a:p>
          <a:p>
            <a:pPr lvl="1"/>
            <a:r>
              <a:rPr lang="zh-CN" altLang="en-US" dirty="0"/>
              <a:t>占总成绩</a:t>
            </a:r>
            <a:r>
              <a:rPr lang="zh-CN" altLang="en-US" dirty="0" smtClean="0"/>
              <a:t>的</a:t>
            </a:r>
            <a:r>
              <a:rPr lang="en-US" altLang="zh-CN" dirty="0" smtClean="0"/>
              <a:t>85% </a:t>
            </a:r>
            <a:r>
              <a:rPr lang="zh-CN" altLang="en-US" dirty="0" smtClean="0"/>
              <a:t>（单周期</a:t>
            </a:r>
            <a:r>
              <a:rPr lang="en-US" altLang="zh-CN" dirty="0" smtClean="0"/>
              <a:t>CPU 55% + </a:t>
            </a:r>
            <a:r>
              <a:rPr lang="zh-CN" altLang="en-US" dirty="0"/>
              <a:t>多周期</a:t>
            </a:r>
            <a:r>
              <a:rPr lang="en-US" altLang="zh-CN" dirty="0" smtClean="0"/>
              <a:t>CPU 30%</a:t>
            </a:r>
            <a:r>
              <a:rPr lang="zh-CN" altLang="en-US" dirty="0" smtClean="0"/>
              <a:t>）</a:t>
            </a:r>
            <a:endParaRPr lang="en-US" altLang="zh-CN" dirty="0" smtClean="0"/>
          </a:p>
          <a:p>
            <a:pPr lvl="1"/>
            <a:r>
              <a:rPr lang="zh-CN" altLang="en-US" dirty="0" smtClean="0"/>
              <a:t>学生</a:t>
            </a:r>
            <a:r>
              <a:rPr lang="zh-CN" altLang="en-US" dirty="0"/>
              <a:t>完成后由老师或教辅</a:t>
            </a:r>
            <a:r>
              <a:rPr lang="zh-CN" altLang="en-US" dirty="0" smtClean="0"/>
              <a:t>现场验收并回答问题</a:t>
            </a:r>
            <a:endParaRPr lang="en-US" altLang="zh-CN" dirty="0" smtClean="0"/>
          </a:p>
          <a:p>
            <a:pPr lvl="1"/>
            <a:r>
              <a:rPr lang="zh-CN" altLang="en-US" dirty="0"/>
              <a:t>面试内容包括但不限于代码调试、运行操作、结果展示、现场实现新增指令</a:t>
            </a:r>
            <a:r>
              <a:rPr lang="zh-CN" altLang="en-US" dirty="0" smtClean="0"/>
              <a:t>等</a:t>
            </a:r>
            <a:endParaRPr lang="en-US" altLang="zh-CN" dirty="0" smtClean="0"/>
          </a:p>
          <a:p>
            <a:r>
              <a:rPr lang="zh-CN" altLang="en-US" dirty="0" smtClean="0"/>
              <a:t>实验报告</a:t>
            </a:r>
            <a:endParaRPr lang="en-US" altLang="zh-CN" dirty="0" smtClean="0"/>
          </a:p>
          <a:p>
            <a:pPr lvl="1"/>
            <a:r>
              <a:rPr lang="en-US" altLang="zh-CN" dirty="0" smtClean="0"/>
              <a:t>Due</a:t>
            </a:r>
            <a:r>
              <a:rPr lang="zh-CN" altLang="en-US" dirty="0" smtClean="0"/>
              <a:t> </a:t>
            </a:r>
            <a:r>
              <a:rPr lang="en-US" altLang="zh-CN" dirty="0" smtClean="0"/>
              <a:t>on </a:t>
            </a:r>
            <a:r>
              <a:rPr lang="en-US" altLang="zh-CN" b="1" dirty="0" smtClean="0">
                <a:solidFill>
                  <a:srgbClr val="FF0000"/>
                </a:solidFill>
              </a:rPr>
              <a:t>2024</a:t>
            </a:r>
            <a:r>
              <a:rPr lang="zh-CN" altLang="en-US" b="1" dirty="0" smtClean="0">
                <a:solidFill>
                  <a:srgbClr val="FF0000"/>
                </a:solidFill>
              </a:rPr>
              <a:t>年</a:t>
            </a:r>
            <a:r>
              <a:rPr lang="en-US" altLang="zh-CN" b="1" dirty="0">
                <a:solidFill>
                  <a:srgbClr val="FF0000"/>
                </a:solidFill>
              </a:rPr>
              <a:t>1</a:t>
            </a:r>
            <a:r>
              <a:rPr lang="zh-CN" altLang="en-US" b="1" dirty="0" smtClean="0">
                <a:solidFill>
                  <a:srgbClr val="FF0000"/>
                </a:solidFill>
              </a:rPr>
              <a:t>月</a:t>
            </a:r>
            <a:r>
              <a:rPr lang="en-US" altLang="zh-CN" b="1" dirty="0" smtClean="0">
                <a:solidFill>
                  <a:srgbClr val="FF0000"/>
                </a:solidFill>
              </a:rPr>
              <a:t>14</a:t>
            </a:r>
            <a:r>
              <a:rPr lang="zh-CN" altLang="en-US" b="1" dirty="0" smtClean="0">
                <a:solidFill>
                  <a:srgbClr val="FF0000"/>
                </a:solidFill>
              </a:rPr>
              <a:t>日</a:t>
            </a:r>
            <a:r>
              <a:rPr lang="en-US" altLang="zh-CN" b="1" dirty="0" smtClean="0">
                <a:solidFill>
                  <a:srgbClr val="FF0000"/>
                </a:solidFill>
              </a:rPr>
              <a:t>23:00</a:t>
            </a:r>
            <a:endParaRPr lang="en-US" altLang="zh-CN" dirty="0"/>
          </a:p>
          <a:p>
            <a:pPr lvl="1"/>
            <a:r>
              <a:rPr lang="zh-CN" altLang="en-US" dirty="0" smtClean="0"/>
              <a:t>发送至：</a:t>
            </a:r>
            <a:r>
              <a:rPr lang="en-US" altLang="zh-CN" dirty="0" smtClean="0">
                <a:hlinkClick r:id="rId2"/>
              </a:rPr>
              <a:t>853096750</a:t>
            </a:r>
            <a:r>
              <a:rPr lang="en-US" dirty="0" smtClean="0">
                <a:hlinkClick r:id="rId2"/>
              </a:rPr>
              <a:t>@</a:t>
            </a:r>
            <a:r>
              <a:rPr lang="en-US" altLang="zh-CN" dirty="0" smtClean="0">
                <a:hlinkClick r:id="rId2"/>
              </a:rPr>
              <a:t>qq</a:t>
            </a:r>
            <a:r>
              <a:rPr lang="en-US" dirty="0" smtClean="0">
                <a:hlinkClick r:id="rId2"/>
              </a:rPr>
              <a:t>.com</a:t>
            </a:r>
            <a:endParaRPr lang="en-US" dirty="0" smtClean="0"/>
          </a:p>
          <a:p>
            <a:pPr lvl="1"/>
            <a:r>
              <a:rPr lang="zh-CN" altLang="en-US" dirty="0"/>
              <a:t>实验报告和</a:t>
            </a:r>
            <a:r>
              <a:rPr lang="zh-CN" altLang="en-US" dirty="0" smtClean="0"/>
              <a:t>代码</a:t>
            </a:r>
            <a:endParaRPr lang="en-US" altLang="zh-CN" dirty="0" smtClean="0"/>
          </a:p>
          <a:p>
            <a:pPr lvl="2">
              <a:lnSpc>
                <a:spcPct val="120000"/>
              </a:lnSpc>
              <a:spcBef>
                <a:spcPts val="0"/>
              </a:spcBef>
            </a:pPr>
            <a:r>
              <a:rPr lang="zh-CN" altLang="en-US" dirty="0" smtClean="0"/>
              <a:t>单周期</a:t>
            </a:r>
            <a:r>
              <a:rPr lang="en-US" altLang="zh-CN" dirty="0"/>
              <a:t>CPU</a:t>
            </a:r>
            <a:r>
              <a:rPr lang="zh-CN" altLang="en-US" dirty="0" smtClean="0"/>
              <a:t>和多周期</a:t>
            </a:r>
            <a:r>
              <a:rPr lang="en-US" altLang="zh-CN" dirty="0" smtClean="0"/>
              <a:t>CPU</a:t>
            </a:r>
            <a:r>
              <a:rPr lang="zh-CN" altLang="en-US" dirty="0"/>
              <a:t>写在一</a:t>
            </a:r>
            <a:r>
              <a:rPr lang="zh-CN" altLang="en-US" dirty="0" smtClean="0"/>
              <a:t>个实验报告文档</a:t>
            </a:r>
            <a:r>
              <a:rPr lang="zh-CN" altLang="en-US" dirty="0"/>
              <a:t>里，分章节写（实验报告</a:t>
            </a:r>
            <a:r>
              <a:rPr lang="zh-CN" altLang="en-US" dirty="0" smtClean="0"/>
              <a:t>模板供</a:t>
            </a:r>
            <a:r>
              <a:rPr lang="zh-CN" altLang="en-US" dirty="0"/>
              <a:t>参考，按照实际实现的模块来写，与自己提交的代码保持一致</a:t>
            </a:r>
            <a:r>
              <a:rPr lang="zh-CN" altLang="en-US" dirty="0" smtClean="0"/>
              <a:t>）。</a:t>
            </a:r>
            <a:endParaRPr lang="en-US" dirty="0" smtClean="0"/>
          </a:p>
          <a:p>
            <a:pPr lvl="2">
              <a:lnSpc>
                <a:spcPct val="120000"/>
              </a:lnSpc>
              <a:spcBef>
                <a:spcPts val="0"/>
              </a:spcBef>
            </a:pPr>
            <a:r>
              <a:rPr lang="zh-CN" altLang="en-US" dirty="0" smtClean="0"/>
              <a:t>单周期</a:t>
            </a:r>
            <a:r>
              <a:rPr lang="en-US" altLang="zh-CN" dirty="0"/>
              <a:t>CPU</a:t>
            </a:r>
            <a:r>
              <a:rPr lang="zh-CN" altLang="en-US" dirty="0" smtClean="0"/>
              <a:t>和</a:t>
            </a:r>
            <a:r>
              <a:rPr lang="zh-CN" altLang="en-US" dirty="0"/>
              <a:t>多周期</a:t>
            </a:r>
            <a:r>
              <a:rPr lang="en-US" altLang="zh-CN" dirty="0" smtClean="0"/>
              <a:t>CPU</a:t>
            </a:r>
            <a:r>
              <a:rPr lang="zh-CN" altLang="en-US" dirty="0"/>
              <a:t>的完整</a:t>
            </a:r>
            <a:r>
              <a:rPr lang="zh-CN" altLang="en-US" dirty="0" smtClean="0"/>
              <a:t>代码，每个</a:t>
            </a:r>
            <a:r>
              <a:rPr lang="en-US" altLang="zh-CN" dirty="0" err="1" smtClean="0"/>
              <a:t>ModelSim</a:t>
            </a:r>
            <a:r>
              <a:rPr lang="zh-CN" altLang="en-US" dirty="0" smtClean="0"/>
              <a:t>或</a:t>
            </a:r>
            <a:r>
              <a:rPr lang="en-US" altLang="zh-CN" dirty="0" err="1" smtClean="0"/>
              <a:t>Vivado</a:t>
            </a:r>
            <a:r>
              <a:rPr lang="zh-CN" altLang="en-US" dirty="0" smtClean="0"/>
              <a:t>工程一个文件夹，需要</a:t>
            </a:r>
            <a:r>
              <a:rPr lang="zh-CN" altLang="en-US" dirty="0"/>
              <a:t>的文件都在各自的目录或子目录中（包括测试的代码</a:t>
            </a:r>
            <a:r>
              <a:rPr lang="en-US" altLang="zh-CN" dirty="0" err="1" smtClean="0"/>
              <a:t>asm</a:t>
            </a:r>
            <a:r>
              <a:rPr lang="zh-CN" altLang="en-US" dirty="0" smtClean="0"/>
              <a:t>、</a:t>
            </a:r>
            <a:r>
              <a:rPr lang="en-US" altLang="zh-CN" dirty="0" err="1" smtClean="0"/>
              <a:t>dat</a:t>
            </a:r>
            <a:r>
              <a:rPr lang="zh-CN" altLang="en-US" dirty="0" smtClean="0"/>
              <a:t>和</a:t>
            </a:r>
            <a:r>
              <a:rPr lang="en-US" altLang="zh-CN" dirty="0" err="1" smtClean="0"/>
              <a:t>coe</a:t>
            </a:r>
            <a:r>
              <a:rPr lang="zh-CN" altLang="en-US" dirty="0" smtClean="0"/>
              <a:t>文件），</a:t>
            </a:r>
            <a:r>
              <a:rPr lang="zh-CN" altLang="en-US" dirty="0"/>
              <a:t>不要引用非本工程目录或子目录中的</a:t>
            </a:r>
            <a:r>
              <a:rPr lang="zh-CN" altLang="en-US" dirty="0" smtClean="0"/>
              <a:t>文件，并且</a:t>
            </a:r>
            <a:r>
              <a:rPr lang="zh-CN" altLang="en-US" dirty="0"/>
              <a:t>不要把不相关的代码或其他文件放入。提交的</a:t>
            </a:r>
            <a:r>
              <a:rPr lang="zh-CN" altLang="en-US" dirty="0" smtClean="0"/>
              <a:t>工程应可直接运行）。</a:t>
            </a:r>
            <a:endParaRPr lang="en-US" dirty="0" smtClean="0"/>
          </a:p>
          <a:p>
            <a:pPr lvl="2">
              <a:lnSpc>
                <a:spcPct val="120000"/>
              </a:lnSpc>
              <a:spcBef>
                <a:spcPts val="0"/>
              </a:spcBef>
            </a:pPr>
            <a:r>
              <a:rPr lang="zh-CN" altLang="en-US" dirty="0">
                <a:latin typeface="楷体" panose="02010609060101010101" charset="-122"/>
                <a:ea typeface="楷体" panose="02010609060101010101" charset="-122"/>
                <a:cs typeface="楷体" panose="02010609060101010101" charset="-122"/>
              </a:rPr>
              <a:t>代码压缩成</a:t>
            </a:r>
            <a:r>
              <a:rPr lang="en-US" altLang="zh-CN" dirty="0">
                <a:latin typeface="楷体" panose="02010609060101010101" charset="-122"/>
                <a:ea typeface="楷体" panose="02010609060101010101" charset="-122"/>
                <a:cs typeface="楷体" panose="02010609060101010101" charset="-122"/>
              </a:rPr>
              <a:t>zip</a:t>
            </a:r>
            <a:r>
              <a:rPr lang="zh-CN" altLang="en-US" dirty="0">
                <a:latin typeface="楷体" panose="02010609060101010101" charset="-122"/>
                <a:ea typeface="楷体" panose="02010609060101010101" charset="-122"/>
                <a:cs typeface="楷体" panose="02010609060101010101" charset="-122"/>
              </a:rPr>
              <a:t>文件，和实验报告一起作为附件发送，文件名格式分别为“学号</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姓名</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实验代码</a:t>
            </a:r>
            <a:r>
              <a:rPr lang="en-US" altLang="zh-CN" dirty="0">
                <a:latin typeface="楷体" panose="02010609060101010101" charset="-122"/>
                <a:ea typeface="楷体" panose="02010609060101010101" charset="-122"/>
                <a:cs typeface="楷体" panose="02010609060101010101" charset="-122"/>
              </a:rPr>
              <a:t>.zip</a:t>
            </a:r>
            <a:r>
              <a:rPr lang="zh-CN" altLang="en-US" dirty="0">
                <a:latin typeface="楷体" panose="02010609060101010101" charset="-122"/>
                <a:ea typeface="楷体" panose="02010609060101010101" charset="-122"/>
                <a:cs typeface="楷体" panose="02010609060101010101" charset="-122"/>
              </a:rPr>
              <a:t>”和“学号</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姓名</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实验报告</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docx</a:t>
            </a:r>
            <a:r>
              <a:rPr lang="en-US" altLang="zh-CN" dirty="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。邮件</a:t>
            </a:r>
            <a:r>
              <a:rPr lang="zh-CN" altLang="en-US" dirty="0">
                <a:latin typeface="楷体" panose="02010609060101010101" charset="-122"/>
                <a:ea typeface="楷体" panose="02010609060101010101" charset="-122"/>
                <a:cs typeface="楷体" panose="02010609060101010101" charset="-122"/>
              </a:rPr>
              <a:t>主题</a:t>
            </a:r>
            <a:r>
              <a:rPr lang="zh-CN" altLang="en-US" dirty="0" smtClean="0">
                <a:latin typeface="楷体" panose="02010609060101010101" charset="-122"/>
                <a:ea typeface="楷体" panose="02010609060101010101" charset="-122"/>
                <a:cs typeface="楷体" panose="02010609060101010101" charset="-122"/>
              </a:rPr>
              <a:t>为 “计算机设计实践：学</a:t>
            </a:r>
            <a:r>
              <a:rPr lang="zh-CN" altLang="en-US" dirty="0">
                <a:latin typeface="楷体" panose="02010609060101010101" charset="-122"/>
                <a:ea typeface="楷体" panose="02010609060101010101" charset="-122"/>
                <a:cs typeface="楷体" panose="02010609060101010101" charset="-122"/>
              </a:rPr>
              <a:t>号</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姓名</a:t>
            </a:r>
            <a:r>
              <a:rPr lang="en-US" altLang="zh-CN" dirty="0">
                <a:latin typeface="楷体" panose="02010609060101010101" charset="-122"/>
                <a:ea typeface="楷体" panose="02010609060101010101" charset="-122"/>
                <a:cs typeface="楷体" panose="02010609060101010101" charset="-122"/>
              </a:rPr>
              <a:t>_</a:t>
            </a:r>
            <a:r>
              <a:rPr lang="zh-CN" altLang="en-US" dirty="0">
                <a:latin typeface="楷体" panose="02010609060101010101" charset="-122"/>
                <a:ea typeface="楷体" panose="02010609060101010101" charset="-122"/>
                <a:cs typeface="楷体" panose="02010609060101010101" charset="-122"/>
              </a:rPr>
              <a:t>实验</a:t>
            </a:r>
            <a:r>
              <a:rPr lang="zh-CN" altLang="en-US" dirty="0" smtClean="0">
                <a:latin typeface="楷体" panose="02010609060101010101" charset="-122"/>
                <a:ea typeface="楷体" panose="02010609060101010101" charset="-122"/>
                <a:cs typeface="楷体" panose="02010609060101010101" charset="-122"/>
              </a:rPr>
              <a:t>报告”，用</a:t>
            </a:r>
            <a:r>
              <a:rPr lang="zh-CN" altLang="en-US" dirty="0">
                <a:latin typeface="楷体" panose="02010609060101010101" charset="-122"/>
                <a:ea typeface="楷体" panose="02010609060101010101" charset="-122"/>
                <a:cs typeface="楷体" panose="02010609060101010101" charset="-122"/>
              </a:rPr>
              <a:t>你的学</a:t>
            </a:r>
            <a:r>
              <a:rPr lang="zh-CN" altLang="en-US" dirty="0" smtClean="0">
                <a:latin typeface="楷体" panose="02010609060101010101" charset="-122"/>
                <a:ea typeface="楷体" panose="02010609060101010101" charset="-122"/>
                <a:cs typeface="楷体" panose="02010609060101010101" charset="-122"/>
              </a:rPr>
              <a:t>号和姓名替换</a:t>
            </a:r>
            <a:r>
              <a:rPr lang="zh-CN" altLang="en-US" dirty="0">
                <a:latin typeface="楷体" panose="02010609060101010101" charset="-122"/>
                <a:ea typeface="楷体" panose="02010609060101010101" charset="-122"/>
                <a:cs typeface="楷体" panose="02010609060101010101" charset="-122"/>
              </a:rPr>
              <a:t>文件名中的</a:t>
            </a:r>
            <a:r>
              <a:rPr lang="zh-CN" altLang="en-US" dirty="0" smtClean="0">
                <a:latin typeface="楷体" panose="02010609060101010101" charset="-122"/>
                <a:ea typeface="楷体" panose="02010609060101010101" charset="-122"/>
                <a:cs typeface="楷体" panose="02010609060101010101" charset="-122"/>
              </a:rPr>
              <a:t>“学号”和“姓名” 。</a:t>
            </a:r>
            <a:endParaRPr lang="en-US" altLang="zh-C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连续赋值</a:t>
            </a:r>
            <a:endParaRPr lang="en-US" dirty="0"/>
          </a:p>
        </p:txBody>
      </p:sp>
      <p:sp>
        <p:nvSpPr>
          <p:cNvPr id="3" name="Content Placeholder 2"/>
          <p:cNvSpPr>
            <a:spLocks noGrp="1"/>
          </p:cNvSpPr>
          <p:nvPr>
            <p:ph idx="1"/>
          </p:nvPr>
        </p:nvSpPr>
        <p:spPr>
          <a:xfrm>
            <a:off x="838200" y="1428059"/>
            <a:ext cx="10515600" cy="4351338"/>
          </a:xfrm>
        </p:spPr>
        <p:txBody>
          <a:bodyPr>
            <a:noAutofit/>
          </a:bodyPr>
          <a:lstStyle/>
          <a:p>
            <a:pPr>
              <a:lnSpc>
                <a:spcPct val="120000"/>
              </a:lnSpc>
            </a:pPr>
            <a:r>
              <a:rPr lang="zh-CN" altLang="en-US" sz="1800" dirty="0" smtClean="0"/>
              <a:t>便于描述逻辑或数据通路</a:t>
            </a:r>
            <a:endParaRPr lang="en-US" altLang="zh-CN" sz="1800" dirty="0"/>
          </a:p>
          <a:p>
            <a:pPr>
              <a:lnSpc>
                <a:spcPct val="120000"/>
              </a:lnSpc>
            </a:pPr>
            <a:r>
              <a:rPr lang="zh-CN" altLang="en-US" sz="1800" dirty="0" smtClean="0"/>
              <a:t>连续赋值语句的语法为</a:t>
            </a:r>
            <a:r>
              <a:rPr lang="en-US" altLang="zh-CN" sz="1800" dirty="0" smtClean="0"/>
              <a:t>:</a:t>
            </a:r>
          </a:p>
          <a:p>
            <a:pPr marL="0" indent="0">
              <a:lnSpc>
                <a:spcPct val="120000"/>
              </a:lnSpc>
              <a:buNone/>
            </a:pPr>
            <a:r>
              <a:rPr lang="en-US" altLang="zh-CN" sz="1800" dirty="0"/>
              <a:t>	assign [delay] </a:t>
            </a:r>
            <a:r>
              <a:rPr lang="en-US" altLang="zh-CN" sz="1800" dirty="0" err="1"/>
              <a:t>LHS_net</a:t>
            </a:r>
            <a:r>
              <a:rPr lang="en-US" altLang="zh-CN" sz="1800" dirty="0"/>
              <a:t> = </a:t>
            </a:r>
            <a:r>
              <a:rPr lang="en-US" altLang="zh-CN" sz="1800" dirty="0" err="1"/>
              <a:t>RHS_expression</a:t>
            </a:r>
            <a:r>
              <a:rPr lang="en-US" altLang="zh-CN" sz="1800" dirty="0"/>
              <a:t> ;</a:t>
            </a:r>
          </a:p>
          <a:p>
            <a:pPr marL="457200" lvl="1" indent="0">
              <a:lnSpc>
                <a:spcPct val="120000"/>
              </a:lnSpc>
              <a:buNone/>
            </a:pPr>
            <a:r>
              <a:rPr lang="zh-CN" altLang="en-US" sz="1800" dirty="0"/>
              <a:t>右边表达式使用的操作数无论何时发生变化 </a:t>
            </a:r>
            <a:r>
              <a:rPr lang="en-US" altLang="zh-CN" sz="1800" dirty="0"/>
              <a:t>, </a:t>
            </a:r>
            <a:r>
              <a:rPr lang="zh-CN" altLang="en-US" sz="1800" dirty="0"/>
              <a:t>右边表达式都重新计算 </a:t>
            </a:r>
            <a:r>
              <a:rPr lang="en-US" altLang="zh-CN" sz="1800" dirty="0"/>
              <a:t>, </a:t>
            </a:r>
            <a:r>
              <a:rPr lang="zh-CN" altLang="en-US" sz="1800" dirty="0"/>
              <a:t>并且在指定的时延后变化值被赋予左边表达式的线网变量。时延定义了右边表达式操作数变化与赋值给左边表达式之间的持续时间。如果没有定义时延值 </a:t>
            </a:r>
            <a:r>
              <a:rPr lang="en-US" altLang="zh-CN" sz="1800" dirty="0"/>
              <a:t>, </a:t>
            </a:r>
            <a:r>
              <a:rPr lang="zh-CN" altLang="en-US" sz="1800" dirty="0"/>
              <a:t>缺省时延为</a:t>
            </a:r>
            <a:r>
              <a:rPr lang="en-US" altLang="zh-CN" sz="1800" dirty="0"/>
              <a:t>0</a:t>
            </a:r>
            <a:r>
              <a:rPr lang="zh-CN" altLang="en-US" sz="1800" dirty="0" smtClean="0"/>
              <a:t>。</a:t>
            </a:r>
            <a:endParaRPr lang="en-US" altLang="zh-CN" sz="1600" dirty="0"/>
          </a:p>
          <a:p>
            <a:pPr marL="0" indent="0">
              <a:lnSpc>
                <a:spcPct val="120000"/>
              </a:lnSpc>
              <a:buNone/>
            </a:pPr>
            <a:r>
              <a:rPr lang="en-US" altLang="zh-CN" sz="1800" dirty="0" smtClean="0"/>
              <a:t>wire [8:0] sum;</a:t>
            </a:r>
          </a:p>
          <a:p>
            <a:pPr marL="0" indent="0">
              <a:lnSpc>
                <a:spcPct val="120000"/>
              </a:lnSpc>
              <a:buNone/>
            </a:pPr>
            <a:r>
              <a:rPr lang="en-US" altLang="zh-CN" sz="1800" dirty="0" smtClean="0"/>
              <a:t>wire [7:0]</a:t>
            </a:r>
            <a:r>
              <a:rPr lang="en-US" altLang="zh-CN" sz="1800" dirty="0"/>
              <a:t> </a:t>
            </a:r>
            <a:r>
              <a:rPr lang="en-US" altLang="zh-CN" sz="1800" dirty="0" smtClean="0"/>
              <a:t>a, b;</a:t>
            </a:r>
          </a:p>
          <a:p>
            <a:pPr marL="0" indent="0">
              <a:lnSpc>
                <a:spcPct val="120000"/>
              </a:lnSpc>
              <a:buNone/>
            </a:pPr>
            <a:r>
              <a:rPr lang="en-US" altLang="zh-CN" sz="1800" dirty="0" smtClean="0"/>
              <a:t>wire </a:t>
            </a:r>
            <a:r>
              <a:rPr lang="en-US" altLang="zh-CN" sz="1800" dirty="0" err="1" smtClean="0"/>
              <a:t>carryin</a:t>
            </a:r>
            <a:r>
              <a:rPr lang="en-US" altLang="zh-CN" sz="1800" dirty="0" smtClean="0"/>
              <a:t>;</a:t>
            </a:r>
          </a:p>
          <a:p>
            <a:pPr marL="0" indent="0">
              <a:lnSpc>
                <a:spcPct val="120000"/>
              </a:lnSpc>
              <a:buNone/>
            </a:pPr>
            <a:endParaRPr lang="en-US" altLang="zh-CN" sz="1800" dirty="0"/>
          </a:p>
          <a:p>
            <a:pPr marL="0" indent="0">
              <a:lnSpc>
                <a:spcPct val="120000"/>
              </a:lnSpc>
              <a:buNone/>
            </a:pPr>
            <a:r>
              <a:rPr lang="en-US" altLang="zh-CN" sz="1800" dirty="0" smtClean="0"/>
              <a:t>assign sum = a + b + </a:t>
            </a:r>
            <a:r>
              <a:rPr lang="en-US" altLang="zh-CN" sz="1800" dirty="0" err="1" smtClean="0"/>
              <a:t>carryin</a:t>
            </a:r>
            <a:r>
              <a:rPr lang="en-US" altLang="zh-CN" sz="1800" dirty="0" smtClean="0"/>
              <a:t>; </a:t>
            </a:r>
          </a:p>
          <a:p>
            <a:pPr marL="0" indent="0">
              <a:lnSpc>
                <a:spcPct val="120000"/>
              </a:lnSpc>
              <a:buNone/>
            </a:pPr>
            <a:r>
              <a:rPr lang="en-US" altLang="zh-CN" sz="1800" dirty="0"/>
              <a:t>	</a:t>
            </a:r>
            <a:r>
              <a:rPr lang="en-US" altLang="zh-CN" sz="1800" dirty="0" smtClean="0"/>
              <a:t>	//</a:t>
            </a:r>
            <a:r>
              <a:rPr lang="zh-CN" altLang="en-US" sz="1800" dirty="0" smtClean="0"/>
              <a:t>连续赋值，当</a:t>
            </a:r>
            <a:r>
              <a:rPr lang="en-US" altLang="zh-CN" sz="1800" dirty="0" smtClean="0"/>
              <a:t>a</a:t>
            </a:r>
            <a:r>
              <a:rPr lang="zh-CN" altLang="en-US" sz="1800" dirty="0" smtClean="0"/>
              <a:t>，</a:t>
            </a:r>
            <a:r>
              <a:rPr lang="en-US" altLang="zh-CN" sz="1800" dirty="0" smtClean="0"/>
              <a:t>b</a:t>
            </a:r>
            <a:r>
              <a:rPr lang="zh-CN" altLang="en-US" sz="1800" dirty="0" smtClean="0"/>
              <a:t>或</a:t>
            </a:r>
            <a:r>
              <a:rPr lang="en-US" altLang="zh-CN" sz="1800" dirty="0" err="1" smtClean="0"/>
              <a:t>carryin</a:t>
            </a:r>
            <a:r>
              <a:rPr lang="zh-CN" altLang="en-US" sz="1800" dirty="0" smtClean="0"/>
              <a:t>改变时自动重新计算</a:t>
            </a:r>
            <a:endParaRPr lang="en-US" altLang="zh-CN" sz="18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系统任务和函数</a:t>
            </a:r>
            <a:endParaRPr lang="en-US" dirty="0"/>
          </a:p>
        </p:txBody>
      </p:sp>
      <p:sp>
        <p:nvSpPr>
          <p:cNvPr id="3" name="Content Placeholder 2"/>
          <p:cNvSpPr>
            <a:spLocks noGrp="1"/>
          </p:cNvSpPr>
          <p:nvPr>
            <p:ph idx="1"/>
          </p:nvPr>
        </p:nvSpPr>
        <p:spPr/>
        <p:txBody>
          <a:bodyPr/>
          <a:lstStyle/>
          <a:p>
            <a:r>
              <a:rPr lang="zh-CN" altLang="en-US" dirty="0" smtClean="0"/>
              <a:t>使用方式：</a:t>
            </a:r>
            <a:r>
              <a:rPr lang="en-US" altLang="zh-CN" dirty="0" smtClean="0"/>
              <a:t>$&lt;identifier&gt;</a:t>
            </a:r>
          </a:p>
          <a:p>
            <a:r>
              <a:rPr lang="en-US" dirty="0" smtClean="0"/>
              <a:t>$</a:t>
            </a:r>
            <a:r>
              <a:rPr lang="zh-CN" altLang="en-US" dirty="0" smtClean="0"/>
              <a:t>符号指示这是系统任务和函数</a:t>
            </a:r>
            <a:endParaRPr lang="en-US" altLang="zh-CN" dirty="0" smtClean="0"/>
          </a:p>
          <a:p>
            <a:r>
              <a:rPr lang="zh-CN" altLang="en-US" dirty="0" smtClean="0"/>
              <a:t>系统函数有很多，如：</a:t>
            </a:r>
            <a:endParaRPr lang="en-US" altLang="zh-CN" dirty="0"/>
          </a:p>
          <a:p>
            <a:pPr lvl="1"/>
            <a:r>
              <a:rPr lang="zh-CN" altLang="en-US" dirty="0" smtClean="0"/>
              <a:t>返回当前仿真时间</a:t>
            </a:r>
            <a:r>
              <a:rPr lang="en-US" altLang="zh-CN" dirty="0" smtClean="0"/>
              <a:t>$time</a:t>
            </a:r>
          </a:p>
          <a:p>
            <a:pPr lvl="1"/>
            <a:r>
              <a:rPr lang="zh-CN" altLang="en-US" dirty="0" smtClean="0"/>
              <a:t>显示</a:t>
            </a:r>
            <a:r>
              <a:rPr lang="en-US" altLang="zh-CN" dirty="0" smtClean="0"/>
              <a:t>/</a:t>
            </a:r>
            <a:r>
              <a:rPr lang="zh-CN" altLang="en-US" dirty="0" smtClean="0"/>
              <a:t>监视信号值（</a:t>
            </a:r>
            <a:r>
              <a:rPr lang="en-US" altLang="zh-CN" dirty="0" smtClean="0"/>
              <a:t>$display, $monitor</a:t>
            </a:r>
            <a:r>
              <a:rPr lang="zh-CN" altLang="en-US" dirty="0" smtClean="0"/>
              <a:t>）</a:t>
            </a:r>
            <a:endParaRPr lang="en-US" altLang="zh-CN" dirty="0" smtClean="0"/>
          </a:p>
          <a:p>
            <a:pPr lvl="1"/>
            <a:r>
              <a:rPr lang="zh-CN" altLang="en-US" dirty="0" smtClean="0"/>
              <a:t>停止仿真</a:t>
            </a:r>
            <a:r>
              <a:rPr lang="en-US" altLang="zh-CN" dirty="0" smtClean="0"/>
              <a:t>$stop</a:t>
            </a:r>
          </a:p>
          <a:p>
            <a:pPr lvl="1"/>
            <a:r>
              <a:rPr lang="zh-CN" altLang="en-US" dirty="0" smtClean="0"/>
              <a:t>结束仿真</a:t>
            </a:r>
            <a:r>
              <a:rPr lang="en-US" altLang="zh-CN" dirty="0" smtClean="0"/>
              <a:t>$finish</a:t>
            </a:r>
          </a:p>
          <a:p>
            <a:pPr lvl="1"/>
            <a:r>
              <a:rPr lang="zh-CN" altLang="en-US" dirty="0" smtClean="0"/>
              <a:t>例如：</a:t>
            </a:r>
            <a:r>
              <a:rPr lang="en-US" altLang="zh-CN" dirty="0" smtClean="0"/>
              <a:t>$monitor($time, “a=%b, b=%h”,</a:t>
            </a:r>
            <a:r>
              <a:rPr lang="zh-CN" altLang="en-US" dirty="0" smtClean="0"/>
              <a:t> </a:t>
            </a:r>
            <a:r>
              <a:rPr lang="en-US" altLang="zh-CN" dirty="0" smtClean="0"/>
              <a:t>a,</a:t>
            </a:r>
            <a:r>
              <a:rPr lang="zh-CN" altLang="en-US" dirty="0" smtClean="0"/>
              <a:t> </a:t>
            </a:r>
            <a:r>
              <a:rPr lang="en-US" altLang="zh-CN" dirty="0" smtClean="0"/>
              <a:t>b);</a:t>
            </a:r>
          </a:p>
          <a:p>
            <a:pPr marL="457200" lvl="1" indent="0">
              <a:buNone/>
            </a:pPr>
            <a:r>
              <a:rPr lang="en-US" altLang="zh-CN" dirty="0" smtClean="0"/>
              <a:t>  </a:t>
            </a:r>
            <a:r>
              <a:rPr lang="zh-CN" altLang="en-US" dirty="0" smtClean="0"/>
              <a:t>当信号</a:t>
            </a:r>
            <a:r>
              <a:rPr lang="en-US" altLang="zh-CN" dirty="0" smtClean="0"/>
              <a:t>a</a:t>
            </a:r>
            <a:r>
              <a:rPr lang="zh-CN" altLang="en-US" dirty="0" smtClean="0"/>
              <a:t>或</a:t>
            </a:r>
            <a:r>
              <a:rPr lang="en-US" altLang="zh-CN" dirty="0" smtClean="0"/>
              <a:t>b</a:t>
            </a:r>
            <a:r>
              <a:rPr lang="zh-CN" altLang="en-US" dirty="0" smtClean="0"/>
              <a:t>的值发生变化时，系统任务</a:t>
            </a:r>
            <a:r>
              <a:rPr lang="en-US" altLang="zh-CN" dirty="0" smtClean="0"/>
              <a:t>$monitor</a:t>
            </a:r>
            <a:r>
              <a:rPr lang="zh-CN" altLang="en-US" dirty="0" smtClean="0"/>
              <a:t>显示当前仿真时间，信号</a:t>
            </a:r>
            <a:r>
              <a:rPr lang="en-US" altLang="zh-CN" dirty="0" smtClean="0"/>
              <a:t>a</a:t>
            </a:r>
            <a:r>
              <a:rPr lang="zh-CN" altLang="en-US" dirty="0" smtClean="0"/>
              <a:t>的值（二进制格式），信号</a:t>
            </a:r>
            <a:r>
              <a:rPr lang="en-US" altLang="zh-CN" dirty="0" smtClean="0"/>
              <a:t>b</a:t>
            </a:r>
            <a:r>
              <a:rPr lang="zh-CN" altLang="en-US" dirty="0" smtClean="0"/>
              <a:t>的值（</a:t>
            </a:r>
            <a:r>
              <a:rPr lang="en-US" altLang="zh-CN" dirty="0" smtClean="0"/>
              <a:t>16</a:t>
            </a:r>
            <a:r>
              <a:rPr lang="zh-CN" altLang="en-US" dirty="0" smtClean="0"/>
              <a:t>进制格式）。</a:t>
            </a:r>
            <a:endParaRPr lang="en-US" altLang="zh-CN"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solidFill>
                  <a:srgbClr val="FF0000"/>
                </a:solidFill>
              </a:rPr>
              <a:t>ModelSim</a:t>
            </a:r>
            <a:r>
              <a:rPr lang="zh-CN" altLang="en-US" b="1" dirty="0">
                <a:solidFill>
                  <a:srgbClr val="FF0000"/>
                </a:solidFill>
              </a:rPr>
              <a:t>使用及示例分析</a:t>
            </a:r>
            <a:endParaRPr lang="en-US" altLang="zh-CN" b="1" dirty="0" smtClean="0">
              <a:solidFill>
                <a:srgbClr val="FF0000"/>
              </a:solidFill>
            </a:endParaRPr>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a:t>
            </a:r>
            <a:r>
              <a:rPr lang="zh-CN" altLang="en-US" b="1" dirty="0" smtClean="0"/>
              <a:t>法</a:t>
            </a:r>
            <a:endParaRPr lang="en-US" altLang="zh-CN"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ModelSim</a:t>
            </a:r>
            <a:r>
              <a:rPr lang="zh-CN" altLang="en-US" dirty="0" smtClean="0"/>
              <a:t>使用</a:t>
            </a:r>
            <a:endParaRPr lang="en-US" dirty="0"/>
          </a:p>
        </p:txBody>
      </p:sp>
      <p:sp>
        <p:nvSpPr>
          <p:cNvPr id="3" name="内容占位符 2"/>
          <p:cNvSpPr>
            <a:spLocks noGrp="1"/>
          </p:cNvSpPr>
          <p:nvPr>
            <p:ph idx="1"/>
          </p:nvPr>
        </p:nvSpPr>
        <p:spPr>
          <a:xfrm>
            <a:off x="838200" y="1825625"/>
            <a:ext cx="10515600" cy="4351338"/>
          </a:xfrm>
        </p:spPr>
        <p:txBody>
          <a:bodyPr>
            <a:normAutofit/>
          </a:bodyPr>
          <a:lstStyle/>
          <a:p>
            <a:r>
              <a:rPr lang="en-US" altLang="zh-CN" dirty="0"/>
              <a:t>Mentor</a:t>
            </a:r>
            <a:r>
              <a:rPr lang="zh-CN" altLang="en-US" dirty="0"/>
              <a:t>公司的</a:t>
            </a:r>
            <a:r>
              <a:rPr lang="en-US" altLang="zh-CN" dirty="0" err="1"/>
              <a:t>ModelSim</a:t>
            </a:r>
            <a:r>
              <a:rPr lang="zh-CN" altLang="en-US" dirty="0"/>
              <a:t>是业界最优秀的</a:t>
            </a:r>
            <a:r>
              <a:rPr lang="en-US" altLang="zh-CN" dirty="0"/>
              <a:t>HDL</a:t>
            </a:r>
            <a:r>
              <a:rPr lang="zh-CN" altLang="en-US" dirty="0"/>
              <a:t>语言仿真软件，它能提供友好的仿真环境，是业界唯一的单内核支持</a:t>
            </a:r>
            <a:r>
              <a:rPr lang="en-US" altLang="zh-CN" dirty="0"/>
              <a:t>VHDL</a:t>
            </a:r>
            <a:r>
              <a:rPr lang="zh-CN" altLang="en-US" dirty="0"/>
              <a:t>和</a:t>
            </a:r>
            <a:r>
              <a:rPr lang="en-US" altLang="zh-CN" dirty="0"/>
              <a:t>Verilog</a:t>
            </a:r>
            <a:r>
              <a:rPr lang="zh-CN" altLang="en-US" dirty="0"/>
              <a:t>混合仿真的仿真器。它采用直接优化的编译技术、</a:t>
            </a:r>
            <a:r>
              <a:rPr lang="en-US" altLang="zh-CN" dirty="0" err="1"/>
              <a:t>Tcl</a:t>
            </a:r>
            <a:r>
              <a:rPr lang="en-US" altLang="zh-CN" dirty="0"/>
              <a:t>/</a:t>
            </a:r>
            <a:r>
              <a:rPr lang="en-US" altLang="zh-CN" dirty="0" err="1"/>
              <a:t>Tk</a:t>
            </a:r>
            <a:r>
              <a:rPr lang="zh-CN" altLang="en-US" dirty="0"/>
              <a:t>技术、和单一内核仿真技术，编译仿真速度快，编译的代码与平台无关，便于保护</a:t>
            </a:r>
            <a:r>
              <a:rPr lang="en-US" altLang="zh-CN" dirty="0"/>
              <a:t>IP</a:t>
            </a:r>
            <a:r>
              <a:rPr lang="zh-CN" altLang="en-US" dirty="0"/>
              <a:t>核，个性化的图形界面和用户接口，为用户加快调错提供强有力的手段，是</a:t>
            </a:r>
            <a:r>
              <a:rPr lang="en-US" altLang="zh-CN" dirty="0"/>
              <a:t>FPGA/ASIC</a:t>
            </a:r>
            <a:r>
              <a:rPr lang="zh-CN" altLang="en-US" dirty="0"/>
              <a:t>设计的首选仿真软件</a:t>
            </a:r>
            <a:r>
              <a:rPr lang="zh-CN" altLang="en-US" dirty="0" smtClean="0"/>
              <a:t>。</a:t>
            </a:r>
            <a:endParaRPr lang="en-US" altLang="zh-CN" dirty="0" smtClean="0"/>
          </a:p>
          <a:p>
            <a:r>
              <a:rPr lang="zh-CN" altLang="en-US" dirty="0" smtClean="0"/>
              <a:t>注意</a:t>
            </a:r>
            <a:r>
              <a:rPr lang="en-US" altLang="zh-CN" dirty="0" err="1" smtClean="0"/>
              <a:t>ModelSim</a:t>
            </a:r>
            <a:r>
              <a:rPr lang="zh-CN" altLang="en-US" dirty="0" smtClean="0"/>
              <a:t>的安装路径不能含有中文。</a:t>
            </a:r>
            <a:endParaRPr lang="en-US" altLang="zh-CN" dirty="0" smtClean="0"/>
          </a:p>
          <a:p>
            <a:r>
              <a:rPr lang="en-US" altLang="zh-CN" dirty="0" err="1">
                <a:latin typeface="楷体" panose="02010609060101010101" charset="-122"/>
                <a:ea typeface="楷体" panose="02010609060101010101" charset="-122"/>
                <a:cs typeface="楷体" panose="02010609060101010101" charset="-122"/>
              </a:rPr>
              <a:t>ModelSim</a:t>
            </a:r>
            <a:r>
              <a:rPr lang="zh-CN" altLang="en-US" dirty="0">
                <a:latin typeface="楷体" panose="02010609060101010101" charset="-122"/>
                <a:ea typeface="楷体" panose="02010609060101010101" charset="-122"/>
                <a:cs typeface="楷体" panose="02010609060101010101" charset="-122"/>
              </a:rPr>
              <a:t>教程</a:t>
            </a:r>
          </a:p>
          <a:p>
            <a:pPr lvl="1"/>
            <a:r>
              <a:rPr lang="en-US" altLang="zh-CN" dirty="0" err="1">
                <a:latin typeface="楷体" panose="02010609060101010101" charset="-122"/>
                <a:ea typeface="楷体" panose="02010609060101010101" charset="-122"/>
                <a:cs typeface="楷体" panose="02010609060101010101" charset="-122"/>
              </a:rPr>
              <a:t>Modelsim</a:t>
            </a:r>
            <a:r>
              <a:rPr lang="zh-CN" altLang="en-US" dirty="0">
                <a:latin typeface="楷体" panose="02010609060101010101" charset="-122"/>
                <a:ea typeface="楷体" panose="02010609060101010101" charset="-122"/>
                <a:cs typeface="楷体" panose="02010609060101010101" charset="-122"/>
              </a:rPr>
              <a:t>详细使用教程（一看就会）</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pdf</a:t>
            </a:r>
            <a:endParaRPr lang="zh-CN" altLang="en-US" dirty="0">
              <a:latin typeface="楷体" panose="02010609060101010101" charset="-122"/>
              <a:ea typeface="楷体" panose="02010609060101010101" charset="-122"/>
              <a:cs typeface="楷体" panose="02010609060101010101" charset="-122"/>
            </a:endParaRPr>
          </a:p>
          <a:p>
            <a:pPr lvl="1"/>
            <a:r>
              <a:rPr lang="en-US" altLang="zh-CN" dirty="0" err="1">
                <a:latin typeface="楷体" panose="02010609060101010101" charset="-122"/>
                <a:ea typeface="楷体" panose="02010609060101010101" charset="-122"/>
                <a:cs typeface="楷体" panose="02010609060101010101" charset="-122"/>
              </a:rPr>
              <a:t>Modelsim</a:t>
            </a:r>
            <a:r>
              <a:rPr lang="zh-CN" altLang="en-US" dirty="0">
                <a:latin typeface="楷体" panose="02010609060101010101" charset="-122"/>
                <a:ea typeface="楷体" panose="02010609060101010101" charset="-122"/>
                <a:cs typeface="楷体" panose="02010609060101010101" charset="-122"/>
              </a:rPr>
              <a:t>精选入门教程</a:t>
            </a:r>
            <a:r>
              <a:rPr lang="en-US" altLang="zh-CN" dirty="0">
                <a:latin typeface="楷体" panose="02010609060101010101" charset="-122"/>
                <a:ea typeface="楷体" panose="02010609060101010101" charset="-122"/>
                <a:cs typeface="楷体" panose="02010609060101010101" charset="-122"/>
              </a:rPr>
              <a:t>.</a:t>
            </a:r>
            <a:r>
              <a:rPr lang="en-US" altLang="zh-CN" dirty="0" err="1" smtClean="0">
                <a:latin typeface="楷体" panose="02010609060101010101" charset="-122"/>
                <a:ea typeface="楷体" panose="02010609060101010101" charset="-122"/>
                <a:cs typeface="楷体" panose="02010609060101010101" charset="-122"/>
              </a:rPr>
              <a:t>pdf</a:t>
            </a:r>
            <a:endParaRPr lang="en-US" altLang="zh-CN" dirty="0" smtClean="0"/>
          </a:p>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506" y="685779"/>
            <a:ext cx="730765" cy="75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打开已有的</a:t>
            </a:r>
            <a:r>
              <a:rPr lang="en-US" altLang="zh-CN" dirty="0" err="1" smtClean="0"/>
              <a:t>ModelSim</a:t>
            </a:r>
            <a:r>
              <a:rPr lang="zh-CN" altLang="en-US" dirty="0" smtClean="0"/>
              <a:t>工程</a:t>
            </a:r>
            <a:endParaRPr lang="zh-CN" altLang="en-US" dirty="0"/>
          </a:p>
        </p:txBody>
      </p:sp>
      <p:sp>
        <p:nvSpPr>
          <p:cNvPr id="4" name="矩形 3"/>
          <p:cNvSpPr/>
          <p:nvPr/>
        </p:nvSpPr>
        <p:spPr>
          <a:xfrm>
            <a:off x="283535" y="1585360"/>
            <a:ext cx="6096000" cy="4328877"/>
          </a:xfrm>
          <a:prstGeom prst="rect">
            <a:avLst/>
          </a:prstGeom>
        </p:spPr>
        <p:txBody>
          <a:bodyPr>
            <a:spAutoFit/>
          </a:bodyPr>
          <a:lstStyle/>
          <a:p>
            <a:pPr marL="228600" lvl="0" indent="-228600">
              <a:lnSpc>
                <a:spcPct val="90000"/>
              </a:lnSpc>
              <a:spcBef>
                <a:spcPts val="1000"/>
              </a:spcBef>
              <a:buFont typeface="Arial" panose="020B0604020202020204"/>
              <a:buChar char="•"/>
            </a:pPr>
            <a:r>
              <a:rPr lang="zh-CN" altLang="en-US" sz="2800" dirty="0">
                <a:solidFill>
                  <a:prstClr val="black"/>
                </a:solidFill>
                <a:latin typeface="楷体" panose="02010609060101010101" charset="-122"/>
                <a:ea typeface="楷体" panose="02010609060101010101" charset="-122"/>
                <a:cs typeface="楷体" panose="02010609060101010101" charset="-122"/>
              </a:rPr>
              <a:t>项目导入／打开</a:t>
            </a:r>
          </a:p>
          <a:p>
            <a:pPr marL="685800" lvl="1" indent="-228600">
              <a:lnSpc>
                <a:spcPct val="90000"/>
              </a:lnSpc>
              <a:spcBef>
                <a:spcPts val="500"/>
              </a:spcBef>
              <a:buFont typeface="Arial" panose="020B0604020202020204"/>
              <a:buChar char="•"/>
            </a:pPr>
            <a:r>
              <a:rPr lang="en-US" altLang="zh-CN" sz="2400" dirty="0" err="1">
                <a:solidFill>
                  <a:prstClr val="black"/>
                </a:solidFill>
                <a:latin typeface="楷体" panose="02010609060101010101" charset="-122"/>
                <a:ea typeface="楷体" panose="02010609060101010101" charset="-122"/>
                <a:cs typeface="楷体" panose="02010609060101010101" charset="-122"/>
              </a:rPr>
              <a:t>ModelSim</a:t>
            </a:r>
            <a:r>
              <a:rPr lang="zh-CN" altLang="en-US" sz="2400" dirty="0">
                <a:solidFill>
                  <a:prstClr val="black"/>
                </a:solidFill>
                <a:latin typeface="楷体" panose="02010609060101010101" charset="-122"/>
                <a:ea typeface="楷体" panose="02010609060101010101" charset="-122"/>
                <a:cs typeface="楷体" panose="02010609060101010101" charset="-122"/>
              </a:rPr>
              <a:t>使用的是绝对路径，而不是相对路径。提供</a:t>
            </a:r>
            <a:r>
              <a:rPr lang="zh-CN" altLang="en-US" sz="2400" dirty="0" smtClean="0">
                <a:solidFill>
                  <a:prstClr val="black"/>
                </a:solidFill>
                <a:latin typeface="楷体" panose="02010609060101010101" charset="-122"/>
                <a:ea typeface="楷体" panose="02010609060101010101" charset="-122"/>
                <a:cs typeface="楷体" panose="02010609060101010101" charset="-122"/>
              </a:rPr>
              <a:t>的示例工程如果</a:t>
            </a:r>
            <a:r>
              <a:rPr lang="zh-CN" altLang="en-US" sz="2400" dirty="0">
                <a:solidFill>
                  <a:prstClr val="black"/>
                </a:solidFill>
                <a:latin typeface="楷体" panose="02010609060101010101" charset="-122"/>
                <a:ea typeface="楷体" panose="02010609060101010101" charset="-122"/>
                <a:cs typeface="楷体" panose="02010609060101010101" charset="-122"/>
              </a:rPr>
              <a:t>直接放在</a:t>
            </a:r>
            <a:r>
              <a:rPr lang="en-US" altLang="zh-CN" sz="2400" dirty="0">
                <a:solidFill>
                  <a:prstClr val="black"/>
                </a:solidFill>
                <a:latin typeface="楷体" panose="02010609060101010101" charset="-122"/>
                <a:ea typeface="楷体" panose="02010609060101010101" charset="-122"/>
                <a:cs typeface="楷体" panose="02010609060101010101" charset="-122"/>
              </a:rPr>
              <a:t>D:\</a:t>
            </a:r>
            <a:r>
              <a:rPr lang="en-US" altLang="zh-CN" sz="2400" dirty="0" smtClean="0">
                <a:solidFill>
                  <a:prstClr val="black"/>
                </a:solidFill>
                <a:latin typeface="楷体" panose="02010609060101010101" charset="-122"/>
                <a:ea typeface="楷体" panose="02010609060101010101" charset="-122"/>
                <a:cs typeface="楷体" panose="02010609060101010101" charset="-122"/>
              </a:rPr>
              <a:t>CODWork\SCCPU_SIM</a:t>
            </a:r>
            <a:r>
              <a:rPr lang="zh-CN" altLang="en-US" sz="2400" dirty="0" smtClean="0">
                <a:solidFill>
                  <a:prstClr val="black"/>
                </a:solidFill>
                <a:latin typeface="楷体" panose="02010609060101010101" charset="-122"/>
                <a:ea typeface="楷体" panose="02010609060101010101" charset="-122"/>
                <a:cs typeface="楷体" panose="02010609060101010101" charset="-122"/>
              </a:rPr>
              <a:t>（如图右所示），可</a:t>
            </a:r>
            <a:r>
              <a:rPr lang="zh-CN" altLang="en-US" sz="2400" dirty="0">
                <a:solidFill>
                  <a:prstClr val="black"/>
                </a:solidFill>
                <a:latin typeface="楷体" panose="02010609060101010101" charset="-122"/>
                <a:ea typeface="楷体" panose="02010609060101010101" charset="-122"/>
                <a:cs typeface="楷体" panose="02010609060101010101" charset="-122"/>
              </a:rPr>
              <a:t>直接使用。</a:t>
            </a:r>
          </a:p>
          <a:p>
            <a:pPr marL="685800" lvl="1" indent="-228600">
              <a:lnSpc>
                <a:spcPct val="90000"/>
              </a:lnSpc>
              <a:spcBef>
                <a:spcPts val="500"/>
              </a:spcBef>
              <a:buFont typeface="Arial" panose="020B0604020202020204"/>
              <a:buChar char="•"/>
            </a:pPr>
            <a:r>
              <a:rPr lang="zh-CN" altLang="en-US" sz="2400" dirty="0" smtClean="0">
                <a:solidFill>
                  <a:prstClr val="black"/>
                </a:solidFill>
                <a:latin typeface="楷体" panose="02010609060101010101" charset="-122"/>
                <a:ea typeface="楷体" panose="02010609060101010101" charset="-122"/>
                <a:cs typeface="楷体" panose="02010609060101010101" charset="-122"/>
              </a:rPr>
              <a:t>如果把示例工程放在别的位置，第一次打开之前需手工修改</a:t>
            </a:r>
            <a:r>
              <a:rPr lang="en-US" altLang="zh-CN" sz="2400" dirty="0" smtClean="0">
                <a:solidFill>
                  <a:prstClr val="black"/>
                </a:solidFill>
                <a:latin typeface="楷体" panose="02010609060101010101" charset="-122"/>
                <a:ea typeface="楷体" panose="02010609060101010101" charset="-122"/>
                <a:cs typeface="楷体" panose="02010609060101010101" charset="-122"/>
              </a:rPr>
              <a:t>SCCPU_SIM.mpf</a:t>
            </a:r>
            <a:r>
              <a:rPr lang="zh-CN" altLang="en-US" sz="2400" dirty="0" smtClean="0">
                <a:solidFill>
                  <a:prstClr val="black"/>
                </a:solidFill>
                <a:latin typeface="楷体" panose="02010609060101010101" charset="-122"/>
                <a:ea typeface="楷体" panose="02010609060101010101" charset="-122"/>
                <a:cs typeface="楷体" panose="02010609060101010101" charset="-122"/>
              </a:rPr>
              <a:t>中多个文件的绝对路径，打开工程后再重新编译所有文件。否则在仿真时还是运行原工程路径下的顶层实体文件。</a:t>
            </a:r>
            <a:endParaRPr lang="en-US" altLang="zh-CN" sz="2400" dirty="0" smtClean="0">
              <a:solidFill>
                <a:prstClr val="black"/>
              </a:solidFill>
              <a:latin typeface="楷体" panose="02010609060101010101" charset="-122"/>
              <a:ea typeface="楷体" panose="02010609060101010101" charset="-122"/>
              <a:cs typeface="楷体" panose="02010609060101010101" charset="-122"/>
            </a:endParaRPr>
          </a:p>
          <a:p>
            <a:pPr marL="685800" lvl="1" indent="-228600">
              <a:lnSpc>
                <a:spcPct val="90000"/>
              </a:lnSpc>
              <a:spcBef>
                <a:spcPts val="500"/>
              </a:spcBef>
              <a:buFont typeface="Arial" panose="020B0604020202020204"/>
              <a:buChar char="•"/>
            </a:pPr>
            <a:r>
              <a:rPr lang="zh-CN" altLang="en-US" sz="2400" dirty="0" smtClean="0">
                <a:solidFill>
                  <a:srgbClr val="FF0000"/>
                </a:solidFill>
                <a:latin typeface="楷体" panose="02010609060101010101" charset="-122"/>
                <a:ea typeface="楷体" panose="02010609060101010101" charset="-122"/>
                <a:cs typeface="楷体" panose="02010609060101010101" charset="-122"/>
              </a:rPr>
              <a:t>推荐：自己新建工程，避免路径问题造成的困扰。</a:t>
            </a:r>
            <a:endParaRPr lang="en-US" altLang="zh-CN" sz="2400" dirty="0" smtClean="0">
              <a:solidFill>
                <a:srgbClr val="FF0000"/>
              </a:solidFill>
              <a:latin typeface="楷体" panose="02010609060101010101" charset="-122"/>
              <a:ea typeface="楷体" panose="02010609060101010101" charset="-122"/>
              <a:cs typeface="楷体" panose="02010609060101010101"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652" y="929256"/>
            <a:ext cx="46005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新建</a:t>
            </a:r>
            <a:r>
              <a:rPr lang="en-US" altLang="zh-CN" dirty="0" err="1" smtClean="0"/>
              <a:t>ModelSim</a:t>
            </a:r>
            <a:r>
              <a:rPr lang="zh-CN" altLang="en-US" dirty="0" smtClean="0"/>
              <a:t>工程</a:t>
            </a:r>
            <a:r>
              <a:rPr lang="en-US" altLang="zh-CN" dirty="0" smtClean="0"/>
              <a:t>--</a:t>
            </a:r>
            <a:r>
              <a:rPr lang="zh-CN" altLang="en-US" dirty="0"/>
              <a:t>启动</a:t>
            </a:r>
            <a:r>
              <a:rPr lang="en-US" altLang="zh-CN" dirty="0" err="1"/>
              <a:t>ModelSim</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287" y="1379877"/>
            <a:ext cx="9376040" cy="5279418"/>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新建</a:t>
            </a:r>
            <a:r>
              <a:rPr lang="en-US" altLang="zh-CN" dirty="0" err="1" smtClean="0"/>
              <a:t>ModelSim</a:t>
            </a:r>
            <a:r>
              <a:rPr lang="zh-CN" altLang="en-US" dirty="0" smtClean="0"/>
              <a:t>工程</a:t>
            </a:r>
            <a:endParaRPr lang="zh-CN" altLang="en-US" dirty="0"/>
          </a:p>
        </p:txBody>
      </p:sp>
      <p:sp>
        <p:nvSpPr>
          <p:cNvPr id="3" name="内容占位符 2"/>
          <p:cNvSpPr>
            <a:spLocks noGrp="1"/>
          </p:cNvSpPr>
          <p:nvPr>
            <p:ph idx="1"/>
          </p:nvPr>
        </p:nvSpPr>
        <p:spPr>
          <a:xfrm>
            <a:off x="231000" y="1992569"/>
            <a:ext cx="5758228" cy="4351338"/>
          </a:xfrm>
        </p:spPr>
        <p:txBody>
          <a:bodyPr>
            <a:normAutofit/>
          </a:bodyPr>
          <a:lstStyle/>
          <a:p>
            <a:r>
              <a:rPr lang="zh-CN" altLang="en-US" sz="2000" dirty="0" smtClean="0"/>
              <a:t>点击菜单</a:t>
            </a:r>
            <a:r>
              <a:rPr lang="en-US" altLang="zh-CN" sz="2000" dirty="0" smtClean="0"/>
              <a:t>File-&gt;New-&gt;Project…</a:t>
            </a:r>
          </a:p>
          <a:p>
            <a:r>
              <a:rPr lang="en-US" altLang="zh-CN" sz="2000" dirty="0" smtClean="0"/>
              <a:t>Project Name </a:t>
            </a:r>
            <a:r>
              <a:rPr lang="zh-CN" altLang="en-US" sz="2000" dirty="0" smtClean="0"/>
              <a:t>和 </a:t>
            </a:r>
            <a:r>
              <a:rPr lang="en-US" altLang="zh-CN" sz="2000" dirty="0" smtClean="0"/>
              <a:t>Project Location</a:t>
            </a:r>
            <a:r>
              <a:rPr lang="zh-CN" altLang="en-US" sz="2000" dirty="0" smtClean="0"/>
              <a:t>可以不相同</a:t>
            </a:r>
            <a:endParaRPr lang="zh-CN" alt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031" y="1690688"/>
            <a:ext cx="47625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543" y="0"/>
            <a:ext cx="5532499" cy="380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添加文件</a:t>
            </a:r>
            <a:endParaRPr lang="zh-CN" altLang="en-US" dirty="0"/>
          </a:p>
        </p:txBody>
      </p:sp>
      <p:sp>
        <p:nvSpPr>
          <p:cNvPr id="3" name="内容占位符 2"/>
          <p:cNvSpPr>
            <a:spLocks noGrp="1"/>
          </p:cNvSpPr>
          <p:nvPr>
            <p:ph idx="1"/>
          </p:nvPr>
        </p:nvSpPr>
        <p:spPr>
          <a:xfrm>
            <a:off x="55421" y="5316324"/>
            <a:ext cx="8971621" cy="1446139"/>
          </a:xfrm>
        </p:spPr>
        <p:txBody>
          <a:bodyPr>
            <a:noAutofit/>
          </a:bodyPr>
          <a:lstStyle/>
          <a:p>
            <a:r>
              <a:rPr lang="zh-CN" altLang="en-US" sz="1800" dirty="0" smtClean="0"/>
              <a:t>将</a:t>
            </a:r>
            <a:r>
              <a:rPr lang="en-US" altLang="zh-CN" sz="1800" dirty="0"/>
              <a:t>\</a:t>
            </a:r>
            <a:r>
              <a:rPr lang="en-US" altLang="zh-CN" sz="1800" dirty="0" smtClean="0">
                <a:latin typeface="楷体" panose="02010609060101010101" charset="-122"/>
                <a:ea typeface="楷体" panose="02010609060101010101" charset="-122"/>
              </a:rPr>
              <a:t>source\SCCPU</a:t>
            </a:r>
            <a:r>
              <a:rPr lang="en-US" altLang="zh-CN" sz="1800" dirty="0" smtClean="0"/>
              <a:t>\ </a:t>
            </a:r>
            <a:r>
              <a:rPr lang="zh-CN" altLang="en-US" sz="1800" dirty="0" smtClean="0"/>
              <a:t>和 </a:t>
            </a:r>
            <a:r>
              <a:rPr lang="en-US" altLang="zh-CN" sz="1800" dirty="0"/>
              <a:t>\</a:t>
            </a:r>
            <a:r>
              <a:rPr lang="en-US" altLang="zh-CN" sz="1800" dirty="0" smtClean="0"/>
              <a:t>source\</a:t>
            </a:r>
            <a:r>
              <a:rPr lang="en-US" altLang="zh-CN" sz="1800" dirty="0" err="1" smtClean="0"/>
              <a:t>SCCPU_SIMTop</a:t>
            </a:r>
            <a:r>
              <a:rPr lang="en-US" altLang="zh-CN" sz="1800" dirty="0" smtClean="0"/>
              <a:t>\ </a:t>
            </a:r>
            <a:r>
              <a:rPr lang="zh-CN" altLang="en-US" sz="1800" dirty="0" smtClean="0"/>
              <a:t>中所有</a:t>
            </a:r>
            <a:r>
              <a:rPr lang="en-US" altLang="zh-CN" sz="1800" dirty="0" smtClean="0"/>
              <a:t>.v</a:t>
            </a:r>
            <a:r>
              <a:rPr lang="zh-CN" altLang="en-US" sz="1800" dirty="0" smtClean="0"/>
              <a:t>文件分别添加到工程中</a:t>
            </a:r>
            <a:endParaRPr lang="en-US" altLang="zh-CN" sz="1800" dirty="0" smtClean="0"/>
          </a:p>
          <a:p>
            <a:r>
              <a:rPr lang="zh-CN" altLang="en-US" sz="1800" dirty="0" smtClean="0"/>
              <a:t>添加文件完成后点击</a:t>
            </a:r>
            <a:r>
              <a:rPr lang="en-US" altLang="zh-CN" sz="1800" dirty="0"/>
              <a:t>C</a:t>
            </a:r>
            <a:r>
              <a:rPr lang="en-US" altLang="zh-CN" sz="1800" dirty="0" smtClean="0"/>
              <a:t>lose</a:t>
            </a:r>
            <a:r>
              <a:rPr lang="zh-CN" altLang="en-US" sz="1800" dirty="0" smtClean="0"/>
              <a:t>关闭添加窗口</a:t>
            </a:r>
            <a:endParaRPr lang="en-US" altLang="zh-CN" sz="1800" dirty="0" smtClean="0"/>
          </a:p>
          <a:p>
            <a:r>
              <a:rPr lang="zh-CN" altLang="en-US" sz="1800" dirty="0" smtClean="0">
                <a:solidFill>
                  <a:srgbClr val="FF0000"/>
                </a:solidFill>
              </a:rPr>
              <a:t>将</a:t>
            </a:r>
            <a:r>
              <a:rPr lang="en-US" altLang="zh-CN" sz="1800" dirty="0" smtClean="0">
                <a:solidFill>
                  <a:srgbClr val="FF0000"/>
                </a:solidFill>
              </a:rPr>
              <a:t>\source\Testing Code\mipstestloop_sim.dat </a:t>
            </a:r>
            <a:r>
              <a:rPr lang="zh-CN" altLang="en-US" sz="1800" dirty="0" smtClean="0">
                <a:solidFill>
                  <a:srgbClr val="FF0000"/>
                </a:solidFill>
              </a:rPr>
              <a:t>拷贝至工程所在的根目录下 </a:t>
            </a:r>
            <a:r>
              <a:rPr lang="en-US" altLang="zh-CN" sz="1800" dirty="0">
                <a:solidFill>
                  <a:srgbClr val="FF0000"/>
                </a:solidFill>
              </a:rPr>
              <a:t>(</a:t>
            </a:r>
            <a:r>
              <a:rPr lang="en-US" altLang="zh-CN" sz="1800" dirty="0" smtClean="0">
                <a:solidFill>
                  <a:srgbClr val="FF0000"/>
                </a:solidFill>
              </a:rPr>
              <a:t>D:\</a:t>
            </a:r>
            <a:r>
              <a:rPr lang="en-US" altLang="zh-CN" sz="1800" dirty="0" err="1" smtClean="0">
                <a:solidFill>
                  <a:srgbClr val="FF0000"/>
                </a:solidFill>
              </a:rPr>
              <a:t>CODWork</a:t>
            </a:r>
            <a:r>
              <a:rPr lang="en-US" altLang="zh-CN" sz="1800" dirty="0" smtClean="0">
                <a:solidFill>
                  <a:srgbClr val="FF0000"/>
                </a:solidFill>
              </a:rPr>
              <a:t>\SCCPU_SIM\) </a:t>
            </a:r>
            <a:r>
              <a:rPr lang="zh-CN" altLang="en-US" sz="1800" dirty="0" smtClean="0">
                <a:solidFill>
                  <a:srgbClr val="FF0000"/>
                </a:solidFill>
              </a:rPr>
              <a:t>，否则在仿真时会出现找不到文件的情况</a:t>
            </a:r>
            <a:r>
              <a:rPr lang="en-US" altLang="zh-CN" sz="1800" dirty="0" smtClean="0"/>
              <a:t/>
            </a:r>
            <a:br>
              <a:rPr lang="en-US" altLang="zh-CN" sz="1800" dirty="0" smtClean="0"/>
            </a:br>
            <a:r>
              <a:rPr lang="zh-CN" altLang="en-US" sz="1800" dirty="0" smtClean="0"/>
              <a:t>它对应的</a:t>
            </a:r>
            <a:r>
              <a:rPr lang="en-US" altLang="zh-CN" sz="1800" dirty="0" err="1" smtClean="0"/>
              <a:t>asm</a:t>
            </a:r>
            <a:r>
              <a:rPr lang="zh-CN" altLang="en-US" sz="1800" dirty="0" smtClean="0"/>
              <a:t>文件为</a:t>
            </a:r>
            <a:r>
              <a:rPr lang="en-US" altLang="zh-CN" sz="1800" dirty="0" smtClean="0"/>
              <a:t>\source\Testing Code\mipstestloop_sim.asm </a:t>
            </a:r>
          </a:p>
          <a:p>
            <a:endParaRPr lang="zh-CN" altLang="en-US" sz="1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6" y="1414130"/>
            <a:ext cx="2907138" cy="2373718"/>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4091" y="4099918"/>
            <a:ext cx="2714625" cy="234315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47" y="3642718"/>
            <a:ext cx="38385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9194" y="330978"/>
            <a:ext cx="5068616" cy="3519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标注 3"/>
          <p:cNvSpPr/>
          <p:nvPr/>
        </p:nvSpPr>
        <p:spPr>
          <a:xfrm>
            <a:off x="5515222" y="4099918"/>
            <a:ext cx="2529445" cy="814388"/>
          </a:xfrm>
          <a:prstGeom prst="wedgeRectCallout">
            <a:avLst>
              <a:gd name="adj1" fmla="val -99128"/>
              <a:gd name="adj2" fmla="val 5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bg1"/>
                </a:solidFill>
                <a:latin typeface="楷体" panose="02010609060101010101" charset="-122"/>
                <a:ea typeface="楷体" panose="02010609060101010101" charset="-122"/>
                <a:cs typeface="Arial" panose="020B0604020202020204" pitchFamily="34" charset="0"/>
              </a:rPr>
              <a:t>注意选择</a:t>
            </a:r>
            <a:r>
              <a:rPr lang="en-US" altLang="zh-CN" sz="1600" dirty="0" smtClean="0">
                <a:solidFill>
                  <a:schemeClr val="bg1"/>
                </a:solidFill>
                <a:latin typeface="楷体" panose="02010609060101010101" charset="-122"/>
                <a:ea typeface="楷体" panose="02010609060101010101" charset="-122"/>
                <a:cs typeface="Arial" panose="020B0604020202020204" pitchFamily="34" charset="0"/>
              </a:rPr>
              <a:t>Copy to</a:t>
            </a:r>
            <a:r>
              <a:rPr lang="zh-CN" altLang="en-US" sz="1600" dirty="0" smtClean="0">
                <a:solidFill>
                  <a:schemeClr val="bg1"/>
                </a:solidFill>
                <a:latin typeface="楷体" panose="02010609060101010101" charset="-122"/>
                <a:ea typeface="楷体" panose="02010609060101010101" charset="-122"/>
                <a:cs typeface="Arial" panose="020B0604020202020204" pitchFamily="34" charset="0"/>
              </a:rPr>
              <a:t> </a:t>
            </a:r>
            <a:r>
              <a:rPr lang="en-US" altLang="zh-CN" sz="1600" dirty="0" smtClean="0">
                <a:solidFill>
                  <a:schemeClr val="bg1"/>
                </a:solidFill>
                <a:latin typeface="楷体" panose="02010609060101010101" charset="-122"/>
                <a:ea typeface="楷体" panose="02010609060101010101" charset="-122"/>
                <a:cs typeface="Arial" panose="020B0604020202020204" pitchFamily="34" charset="0"/>
              </a:rPr>
              <a:t>project directory</a:t>
            </a:r>
            <a:r>
              <a:rPr lang="zh-CN" altLang="en-US" sz="1600" dirty="0" smtClean="0">
                <a:solidFill>
                  <a:schemeClr val="bg1"/>
                </a:solidFill>
                <a:latin typeface="楷体" panose="02010609060101010101" charset="-122"/>
                <a:ea typeface="楷体" panose="02010609060101010101" charset="-122"/>
                <a:cs typeface="Arial" panose="020B0604020202020204" pitchFamily="34" charset="0"/>
              </a:rPr>
              <a:t>，否则可能找不到文件的错误</a:t>
            </a:r>
            <a:endParaRPr lang="zh-CN" altLang="en-US" sz="1600" dirty="0">
              <a:solidFill>
                <a:schemeClr val="bg1"/>
              </a:solidFill>
              <a:latin typeface="楷体" panose="02010609060101010101" charset="-122"/>
              <a:ea typeface="楷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a:t>
            </a:r>
          </a:p>
        </p:txBody>
      </p:sp>
      <p:sp>
        <p:nvSpPr>
          <p:cNvPr id="7" name="内容占位符 2"/>
          <p:cNvSpPr txBox="1"/>
          <p:nvPr/>
        </p:nvSpPr>
        <p:spPr>
          <a:xfrm>
            <a:off x="236818" y="5002099"/>
            <a:ext cx="5147845" cy="11608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选择所有</a:t>
            </a:r>
            <a:r>
              <a:rPr lang="en-US" altLang="zh-CN" sz="2000" dirty="0" smtClean="0"/>
              <a:t>status</a:t>
            </a:r>
            <a:r>
              <a:rPr lang="zh-CN" altLang="en-US" sz="2000" dirty="0" smtClean="0"/>
              <a:t>为 ？的文件</a:t>
            </a:r>
            <a:endParaRPr lang="en-US" altLang="zh-CN" sz="2000" dirty="0" smtClean="0"/>
          </a:p>
          <a:p>
            <a:r>
              <a:rPr lang="zh-CN" altLang="en-US" sz="2000" dirty="0" smtClean="0"/>
              <a:t>右键 </a:t>
            </a:r>
            <a:r>
              <a:rPr lang="en-US" altLang="zh-CN" sz="2000" dirty="0" smtClean="0"/>
              <a:t>Compile selected </a:t>
            </a:r>
            <a:r>
              <a:rPr lang="zh-CN" altLang="en-US" sz="2000" dirty="0" smtClean="0"/>
              <a:t>或 </a:t>
            </a:r>
            <a:r>
              <a:rPr lang="en-US" altLang="zh-CN" sz="2000" dirty="0" smtClean="0"/>
              <a:t>Compile All</a:t>
            </a:r>
          </a:p>
          <a:p>
            <a:r>
              <a:rPr lang="zh-CN" altLang="en-US" sz="2000" dirty="0" smtClean="0"/>
              <a:t>编译成功后 </a:t>
            </a:r>
            <a:r>
              <a:rPr lang="en-US" altLang="zh-CN" sz="2000" dirty="0" smtClean="0"/>
              <a:t>status </a:t>
            </a:r>
            <a:r>
              <a:rPr lang="zh-CN" altLang="en-US" sz="2000" dirty="0" smtClean="0"/>
              <a:t>显示为 √</a:t>
            </a:r>
            <a:r>
              <a:rPr lang="en-US" altLang="zh-CN" sz="2000" dirty="0" smtClean="0"/>
              <a:t> </a:t>
            </a:r>
            <a:endParaRPr lang="zh-CN" altLang="en-US" sz="20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633" y="2053633"/>
            <a:ext cx="35718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516" y="0"/>
            <a:ext cx="4180835" cy="687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启动仿真</a:t>
            </a:r>
            <a:endParaRPr lang="zh-CN" altLang="en-US" dirty="0"/>
          </a:p>
        </p:txBody>
      </p:sp>
      <p:sp>
        <p:nvSpPr>
          <p:cNvPr id="7" name="内容占位符 2"/>
          <p:cNvSpPr txBox="1">
            <a:spLocks noGrp="1"/>
          </p:cNvSpPr>
          <p:nvPr>
            <p:ph idx="1"/>
          </p:nvPr>
        </p:nvSpPr>
        <p:spPr>
          <a:xfrm>
            <a:off x="6448203" y="3399907"/>
            <a:ext cx="5533999" cy="15046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选择菜单</a:t>
            </a:r>
            <a:r>
              <a:rPr lang="en-US" altLang="zh-CN" sz="2000" dirty="0" smtClean="0"/>
              <a:t>Simulate -&gt; Start Simulation…</a:t>
            </a:r>
          </a:p>
          <a:p>
            <a:r>
              <a:rPr lang="en-US" altLang="zh-CN" sz="2000" dirty="0" err="1" smtClean="0"/>
              <a:t>sccomp_tb</a:t>
            </a:r>
            <a:r>
              <a:rPr lang="en-US" altLang="zh-CN" sz="2000" dirty="0" smtClean="0"/>
              <a:t> </a:t>
            </a:r>
            <a:r>
              <a:rPr lang="zh-CN" altLang="en-US" sz="2000" dirty="0" smtClean="0"/>
              <a:t>为顶层实体</a:t>
            </a:r>
            <a:endParaRPr lang="en-US" altLang="zh-CN" sz="2000" dirty="0" smtClean="0"/>
          </a:p>
          <a:p>
            <a:r>
              <a:rPr lang="en-US" altLang="zh-CN" sz="2000" dirty="0" smtClean="0"/>
              <a:t>Enable optimization</a:t>
            </a:r>
            <a:r>
              <a:rPr lang="zh-CN" altLang="en-US" sz="2000" dirty="0" smtClean="0">
                <a:solidFill>
                  <a:srgbClr val="FF0000"/>
                </a:solidFill>
              </a:rPr>
              <a:t>不要勾选</a:t>
            </a:r>
            <a:endParaRPr lang="zh-CN" altLang="en-US" sz="2000" dirty="0">
              <a:solidFill>
                <a:srgbClr val="FF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595"/>
            <a:ext cx="52482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zh-CN" altLang="en-US" dirty="0" smtClean="0"/>
              <a:t>示例说明</a:t>
            </a:r>
            <a:r>
              <a:rPr lang="en-US" altLang="zh-CN" dirty="0" smtClean="0"/>
              <a:t>——</a:t>
            </a:r>
            <a:r>
              <a:rPr lang="zh-CN" altLang="en-US" dirty="0" smtClean="0"/>
              <a:t>单周期</a:t>
            </a:r>
            <a:r>
              <a:rPr lang="en-US" altLang="zh-CN" dirty="0" smtClean="0"/>
              <a:t>CPU</a:t>
            </a:r>
            <a:endParaRPr lang="zh-CN" altLang="en-US" dirty="0"/>
          </a:p>
        </p:txBody>
      </p:sp>
      <p:sp>
        <p:nvSpPr>
          <p:cNvPr id="3" name="内容占位符 2"/>
          <p:cNvSpPr>
            <a:spLocks noGrp="1"/>
          </p:cNvSpPr>
          <p:nvPr>
            <p:ph idx="1"/>
          </p:nvPr>
        </p:nvSpPr>
        <p:spPr/>
        <p:txBody>
          <a:bodyPr>
            <a:normAutofit/>
          </a:bodyPr>
          <a:lstStyle/>
          <a:p>
            <a:r>
              <a:rPr lang="zh-CN" altLang="en-US" dirty="0" smtClean="0"/>
              <a:t>单周期</a:t>
            </a:r>
            <a:r>
              <a:rPr lang="en-US" altLang="zh-CN" dirty="0" smtClean="0"/>
              <a:t>CPU</a:t>
            </a:r>
            <a:r>
              <a:rPr lang="zh-CN" altLang="en-US" dirty="0" smtClean="0"/>
              <a:t>，支持</a:t>
            </a:r>
            <a:r>
              <a:rPr lang="en-US" altLang="zh-CN" dirty="0" smtClean="0"/>
              <a:t>15</a:t>
            </a:r>
            <a:r>
              <a:rPr lang="zh-CN" altLang="en-US" dirty="0" smtClean="0"/>
              <a:t>条指令</a:t>
            </a:r>
            <a:endParaRPr lang="en-US" altLang="zh-CN" dirty="0" smtClean="0"/>
          </a:p>
          <a:p>
            <a:pPr lvl="1"/>
            <a:r>
              <a:rPr lang="en-US" altLang="zh-CN" dirty="0" smtClean="0"/>
              <a:t>add/sub/and/or/</a:t>
            </a:r>
            <a:r>
              <a:rPr lang="en-US" altLang="zh-CN" dirty="0" err="1" smtClean="0"/>
              <a:t>slt</a:t>
            </a:r>
            <a:r>
              <a:rPr lang="en-US" altLang="zh-CN" dirty="0" smtClean="0"/>
              <a:t>/</a:t>
            </a:r>
            <a:r>
              <a:rPr lang="en-US" altLang="zh-CN" dirty="0" err="1" smtClean="0"/>
              <a:t>sltu</a:t>
            </a:r>
            <a:r>
              <a:rPr lang="en-US" altLang="zh-CN" dirty="0" smtClean="0"/>
              <a:t>/</a:t>
            </a:r>
            <a:r>
              <a:rPr lang="en-US" altLang="zh-CN" dirty="0" err="1" smtClean="0"/>
              <a:t>addu</a:t>
            </a:r>
            <a:r>
              <a:rPr lang="en-US" altLang="zh-CN" dirty="0" smtClean="0"/>
              <a:t>/</a:t>
            </a:r>
            <a:r>
              <a:rPr lang="en-US" altLang="zh-CN" dirty="0" err="1" smtClean="0"/>
              <a:t>subu</a:t>
            </a:r>
            <a:r>
              <a:rPr lang="en-US" altLang="zh-CN" dirty="0" smtClean="0"/>
              <a:t>   </a:t>
            </a:r>
            <a:endParaRPr lang="en-US" altLang="zh-CN" dirty="0"/>
          </a:p>
          <a:p>
            <a:pPr lvl="1"/>
            <a:r>
              <a:rPr lang="en-US" altLang="zh-CN" dirty="0" err="1" smtClean="0"/>
              <a:t>addi</a:t>
            </a:r>
            <a:r>
              <a:rPr lang="en-US" altLang="zh-CN" dirty="0" smtClean="0"/>
              <a:t>/</a:t>
            </a:r>
            <a:r>
              <a:rPr lang="en-US" altLang="zh-CN" dirty="0" err="1" smtClean="0"/>
              <a:t>ori</a:t>
            </a:r>
            <a:r>
              <a:rPr lang="en-US" altLang="zh-CN" dirty="0" smtClean="0"/>
              <a:t>/</a:t>
            </a:r>
            <a:r>
              <a:rPr lang="en-US" altLang="zh-CN" dirty="0" err="1" smtClean="0"/>
              <a:t>lw</a:t>
            </a:r>
            <a:r>
              <a:rPr lang="en-US" altLang="zh-CN" dirty="0" smtClean="0"/>
              <a:t>/</a:t>
            </a:r>
            <a:r>
              <a:rPr lang="en-US" altLang="zh-CN" dirty="0" err="1" smtClean="0"/>
              <a:t>sw</a:t>
            </a:r>
            <a:r>
              <a:rPr lang="en-US" altLang="zh-CN" dirty="0" smtClean="0"/>
              <a:t>/</a:t>
            </a:r>
            <a:r>
              <a:rPr lang="en-US" altLang="zh-CN" dirty="0" err="1" smtClean="0"/>
              <a:t>beq</a:t>
            </a:r>
            <a:endParaRPr lang="en-US" altLang="zh-CN" dirty="0"/>
          </a:p>
          <a:p>
            <a:pPr lvl="1"/>
            <a:r>
              <a:rPr lang="en-US" altLang="zh-CN" dirty="0" smtClean="0"/>
              <a:t>j/</a:t>
            </a:r>
            <a:r>
              <a:rPr lang="en-US" altLang="zh-CN" dirty="0" err="1" smtClean="0">
                <a:solidFill>
                  <a:srgbClr val="00B0F0"/>
                </a:solidFill>
              </a:rPr>
              <a:t>jal</a:t>
            </a:r>
            <a:r>
              <a:rPr lang="en-US" altLang="zh-CN" dirty="0" smtClean="0">
                <a:solidFill>
                  <a:srgbClr val="00B0F0"/>
                </a:solidFill>
              </a:rPr>
              <a:t> (</a:t>
            </a:r>
            <a:r>
              <a:rPr lang="zh-CN" altLang="en-US" dirty="0" smtClean="0">
                <a:solidFill>
                  <a:srgbClr val="00B0F0"/>
                </a:solidFill>
              </a:rPr>
              <a:t>将比较有无</a:t>
            </a:r>
            <a:r>
              <a:rPr lang="en-US" altLang="zh-CN" dirty="0" err="1" smtClean="0">
                <a:solidFill>
                  <a:srgbClr val="00B0F0"/>
                </a:solidFill>
              </a:rPr>
              <a:t>jal</a:t>
            </a:r>
            <a:r>
              <a:rPr lang="zh-CN" altLang="en-US" dirty="0" smtClean="0">
                <a:solidFill>
                  <a:srgbClr val="00B0F0"/>
                </a:solidFill>
              </a:rPr>
              <a:t>指令的两个</a:t>
            </a:r>
            <a:r>
              <a:rPr lang="en-US" altLang="zh-CN" dirty="0" err="1" smtClean="0">
                <a:solidFill>
                  <a:srgbClr val="00B0F0"/>
                </a:solidFill>
              </a:rPr>
              <a:t>sccpu</a:t>
            </a:r>
            <a:r>
              <a:rPr lang="zh-CN" altLang="en-US" dirty="0" smtClean="0">
                <a:solidFill>
                  <a:srgbClr val="00B0F0"/>
                </a:solidFill>
              </a:rPr>
              <a:t>的区别</a:t>
            </a:r>
            <a:r>
              <a:rPr lang="en-US" altLang="zh-CN" dirty="0" smtClean="0">
                <a:solidFill>
                  <a:srgbClr val="00B0F0"/>
                </a:solidFill>
              </a:rPr>
              <a:t>)</a:t>
            </a:r>
          </a:p>
          <a:p>
            <a:r>
              <a:rPr lang="zh-CN" altLang="en-US" dirty="0"/>
              <a:t>单周期</a:t>
            </a:r>
            <a:r>
              <a:rPr lang="en-US" altLang="zh-CN" dirty="0"/>
              <a:t>CPU </a:t>
            </a:r>
            <a:r>
              <a:rPr lang="en-US" altLang="zh-CN" dirty="0" err="1"/>
              <a:t>ModelSim</a:t>
            </a:r>
            <a:r>
              <a:rPr lang="en-US" altLang="zh-CN" dirty="0"/>
              <a:t> </a:t>
            </a:r>
            <a:r>
              <a:rPr lang="zh-CN" altLang="en-US" dirty="0"/>
              <a:t>仿真工程 </a:t>
            </a:r>
            <a:r>
              <a:rPr lang="en-US" altLang="zh-CN" dirty="0" smtClean="0"/>
              <a:t>SCCPU_SIM</a:t>
            </a:r>
            <a:r>
              <a:rPr lang="zh-CN" altLang="en-US" dirty="0" smtClean="0"/>
              <a:t>（</a:t>
            </a:r>
            <a:r>
              <a:rPr lang="zh-CN" altLang="en-US" dirty="0"/>
              <a:t>不支持</a:t>
            </a:r>
            <a:r>
              <a:rPr lang="en-US" altLang="zh-CN" dirty="0" err="1"/>
              <a:t>jal</a:t>
            </a:r>
            <a:r>
              <a:rPr lang="zh-CN" altLang="en-US" dirty="0"/>
              <a:t>指令）</a:t>
            </a:r>
            <a:endParaRPr lang="en-US" altLang="zh-CN" dirty="0" smtClean="0"/>
          </a:p>
          <a:p>
            <a:r>
              <a:rPr lang="zh-CN" altLang="en-US" dirty="0" smtClean="0"/>
              <a:t>单周期</a:t>
            </a:r>
            <a:r>
              <a:rPr lang="en-US" altLang="zh-CN" dirty="0" smtClean="0"/>
              <a:t>CPU </a:t>
            </a:r>
            <a:r>
              <a:rPr lang="en-US" altLang="zh-CN" dirty="0" err="1" smtClean="0"/>
              <a:t>ModelSim</a:t>
            </a:r>
            <a:r>
              <a:rPr lang="en-US" altLang="zh-CN" dirty="0" smtClean="0"/>
              <a:t> </a:t>
            </a:r>
            <a:r>
              <a:rPr lang="zh-CN" altLang="en-US" dirty="0" smtClean="0"/>
              <a:t>仿真工程 </a:t>
            </a:r>
            <a:r>
              <a:rPr lang="en-US" altLang="zh-CN" dirty="0" smtClean="0"/>
              <a:t>SCCPUJAL_SIM </a:t>
            </a:r>
            <a:r>
              <a:rPr lang="zh-CN" altLang="en-US" dirty="0" smtClean="0"/>
              <a:t>（支持</a:t>
            </a:r>
            <a:r>
              <a:rPr lang="en-US" altLang="zh-CN" dirty="0" err="1" smtClean="0"/>
              <a:t>jal</a:t>
            </a:r>
            <a:r>
              <a:rPr lang="zh-CN" altLang="en-US" dirty="0" smtClean="0"/>
              <a:t>指令）</a:t>
            </a:r>
            <a:endParaRPr lang="en-US" altLang="zh-CN" dirty="0" smtClean="0"/>
          </a:p>
          <a:p>
            <a:r>
              <a:rPr lang="zh-CN" altLang="en-US" dirty="0" smtClean="0"/>
              <a:t>单周期</a:t>
            </a:r>
            <a:r>
              <a:rPr lang="en-US" altLang="zh-CN" dirty="0"/>
              <a:t>CPU </a:t>
            </a:r>
            <a:r>
              <a:rPr lang="en-US" altLang="zh-CN" dirty="0" err="1"/>
              <a:t>Vivado</a:t>
            </a:r>
            <a:r>
              <a:rPr lang="zh-CN" altLang="en-US" dirty="0"/>
              <a:t> 工程 </a:t>
            </a:r>
            <a:r>
              <a:rPr lang="en-US" altLang="zh-CN" dirty="0" smtClean="0"/>
              <a:t>SCCPU_SOC </a:t>
            </a:r>
            <a:r>
              <a:rPr lang="zh-CN" altLang="en-US" dirty="0" smtClean="0"/>
              <a:t>（</a:t>
            </a:r>
            <a:r>
              <a:rPr lang="zh-CN" altLang="en-US" dirty="0"/>
              <a:t>不</a:t>
            </a:r>
            <a:r>
              <a:rPr lang="zh-CN" altLang="en-US" dirty="0" smtClean="0"/>
              <a:t>支</a:t>
            </a:r>
            <a:r>
              <a:rPr lang="zh-CN" altLang="en-US" dirty="0"/>
              <a:t>持</a:t>
            </a:r>
            <a:r>
              <a:rPr lang="en-US" altLang="zh-CN" dirty="0" err="1"/>
              <a:t>jal</a:t>
            </a:r>
            <a:r>
              <a:rPr lang="zh-CN" altLang="en-US" dirty="0"/>
              <a:t>指令</a:t>
            </a:r>
            <a:r>
              <a:rPr lang="zh-CN" altLang="en-US" dirty="0" smtClean="0"/>
              <a:t>）</a:t>
            </a:r>
            <a:endParaRPr lang="en-US" altLang="zh-CN" dirty="0" smtClean="0"/>
          </a:p>
          <a:p>
            <a:r>
              <a:rPr lang="zh-CN" altLang="en-US" dirty="0"/>
              <a:t>单周期</a:t>
            </a:r>
            <a:r>
              <a:rPr lang="en-US" altLang="zh-CN" dirty="0"/>
              <a:t>CPU </a:t>
            </a:r>
            <a:r>
              <a:rPr lang="en-US" altLang="zh-CN" dirty="0" err="1"/>
              <a:t>Vivado</a:t>
            </a:r>
            <a:r>
              <a:rPr lang="zh-CN" altLang="en-US" dirty="0"/>
              <a:t> 工程 </a:t>
            </a:r>
            <a:r>
              <a:rPr lang="en-US" altLang="zh-CN" dirty="0" smtClean="0"/>
              <a:t>SCCPUJAL_SOC </a:t>
            </a:r>
            <a:r>
              <a:rPr lang="zh-CN" altLang="en-US" dirty="0" smtClean="0"/>
              <a:t>（支</a:t>
            </a:r>
            <a:r>
              <a:rPr lang="zh-CN" altLang="en-US" dirty="0"/>
              <a:t>持</a:t>
            </a:r>
            <a:r>
              <a:rPr lang="en-US" altLang="zh-CN" dirty="0" err="1"/>
              <a:t>jal</a:t>
            </a:r>
            <a:r>
              <a:rPr lang="zh-CN" altLang="en-US" dirty="0"/>
              <a:t>指令）</a:t>
            </a:r>
            <a:endParaRPr lang="en-US" altLang="zh-CN" dirty="0" smtClean="0"/>
          </a:p>
          <a:p>
            <a:endParaRPr lang="en-US" altLang="zh-CN" dirty="0"/>
          </a:p>
          <a:p>
            <a:endParaRPr lang="en-US" altLang="zh-CN" dirty="0"/>
          </a:p>
          <a:p>
            <a:pPr marL="0" indent="0">
              <a:buNone/>
            </a:pPr>
            <a:endParaRPr lang="en-US" altLang="zh-CN"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添加待测的信号</a:t>
            </a:r>
            <a:endParaRPr lang="zh-CN" altLang="en-US" dirty="0"/>
          </a:p>
        </p:txBody>
      </p:sp>
      <p:sp>
        <p:nvSpPr>
          <p:cNvPr id="6" name="内容占位符 2"/>
          <p:cNvSpPr txBox="1"/>
          <p:nvPr/>
        </p:nvSpPr>
        <p:spPr>
          <a:xfrm>
            <a:off x="237506" y="4568760"/>
            <a:ext cx="3421322" cy="51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a:t>选中信号，右键</a:t>
            </a:r>
            <a:r>
              <a:rPr lang="en-US" altLang="zh-CN" sz="2000" dirty="0"/>
              <a:t>Add </a:t>
            </a:r>
            <a:r>
              <a:rPr lang="en-US" altLang="zh-CN" sz="2000" dirty="0" smtClean="0"/>
              <a:t>Wave</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5" y="1334429"/>
            <a:ext cx="9228137" cy="2543175"/>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013" y="2867150"/>
            <a:ext cx="7189787" cy="392430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p:nvPr/>
        </p:nvSpPr>
        <p:spPr>
          <a:xfrm>
            <a:off x="237506" y="5754312"/>
            <a:ext cx="3526972" cy="7177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zh-CN" altLang="en-US" sz="1700" dirty="0"/>
              <a:t>注意</a:t>
            </a:r>
            <a:r>
              <a:rPr lang="zh-CN" altLang="en-US" sz="1700" dirty="0" smtClean="0"/>
              <a:t>：本页仅说明如何添加希望待测的信号，具体添加哪些信号根据调试需求确定。</a:t>
            </a:r>
            <a:endParaRPr lang="en-US" altLang="zh-CN" sz="17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修改观测信号的显示进制</a:t>
            </a:r>
            <a:endParaRPr lang="zh-CN" altLang="en-US" dirty="0"/>
          </a:p>
        </p:txBody>
      </p:sp>
      <p:sp>
        <p:nvSpPr>
          <p:cNvPr id="6" name="内容占位符 2"/>
          <p:cNvSpPr txBox="1"/>
          <p:nvPr/>
        </p:nvSpPr>
        <p:spPr>
          <a:xfrm>
            <a:off x="137557" y="5487137"/>
            <a:ext cx="8460178" cy="51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a:t>选中信号，右键</a:t>
            </a:r>
            <a:r>
              <a:rPr lang="en-US" altLang="zh-CN" sz="2000" dirty="0"/>
              <a:t>Radix </a:t>
            </a:r>
            <a:r>
              <a:rPr lang="en-US" altLang="zh-CN" sz="2000" dirty="0" smtClean="0">
                <a:sym typeface="Wingdings" panose="05000000000000000000" pitchFamily="2" charset="2"/>
              </a:rPr>
              <a:t> Hexadecimal</a:t>
            </a:r>
            <a:r>
              <a:rPr lang="zh-CN" altLang="en-US" sz="2000" dirty="0" smtClean="0">
                <a:sym typeface="Wingdings" panose="05000000000000000000" pitchFamily="2" charset="2"/>
              </a:rPr>
              <a:t>，以</a:t>
            </a:r>
            <a:r>
              <a:rPr lang="en-US" altLang="zh-CN" sz="2000" dirty="0" smtClean="0">
                <a:sym typeface="Wingdings" panose="05000000000000000000" pitchFamily="2" charset="2"/>
              </a:rPr>
              <a:t>16</a:t>
            </a:r>
            <a:r>
              <a:rPr lang="zh-CN" altLang="en-US" sz="2000" dirty="0" smtClean="0">
                <a:sym typeface="Wingdings" panose="05000000000000000000" pitchFamily="2" charset="2"/>
              </a:rPr>
              <a:t>进制显示信号更简洁</a:t>
            </a:r>
            <a:endParaRPr lang="zh-CN" altLang="en-US" sz="2000" dirty="0"/>
          </a:p>
        </p:txBody>
      </p:sp>
      <p:pic>
        <p:nvPicPr>
          <p:cNvPr id="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3" y="1300472"/>
            <a:ext cx="6665913" cy="401955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075" y="56375"/>
            <a:ext cx="10515600" cy="1325563"/>
          </a:xfrm>
        </p:spPr>
        <p:txBody>
          <a:bodyPr/>
          <a:lstStyle/>
          <a:p>
            <a:r>
              <a:rPr lang="zh-CN" altLang="en-US" dirty="0" smtClean="0"/>
              <a:t>运行仿真</a:t>
            </a:r>
            <a:endParaRPr lang="zh-CN" altLang="en-US" dirty="0"/>
          </a:p>
        </p:txBody>
      </p:sp>
      <p:sp>
        <p:nvSpPr>
          <p:cNvPr id="3" name="内容占位符 2"/>
          <p:cNvSpPr>
            <a:spLocks noGrp="1"/>
          </p:cNvSpPr>
          <p:nvPr>
            <p:ph idx="1"/>
          </p:nvPr>
        </p:nvSpPr>
        <p:spPr>
          <a:xfrm>
            <a:off x="-7" y="4595748"/>
            <a:ext cx="10521545" cy="1460664"/>
          </a:xfrm>
        </p:spPr>
        <p:txBody>
          <a:bodyPr>
            <a:normAutofit fontScale="92500" lnSpcReduction="10000"/>
          </a:bodyPr>
          <a:lstStyle/>
          <a:p>
            <a:r>
              <a:rPr lang="zh-CN" altLang="en-US" sz="2200" dirty="0" smtClean="0"/>
              <a:t>在</a:t>
            </a:r>
            <a:r>
              <a:rPr lang="en-US" altLang="zh-CN" sz="2200" dirty="0" smtClean="0"/>
              <a:t>Transcript</a:t>
            </a:r>
            <a:r>
              <a:rPr lang="zh-CN" altLang="en-US" sz="2200" dirty="0" smtClean="0"/>
              <a:t>窗口通过命令行输入 </a:t>
            </a:r>
            <a:r>
              <a:rPr lang="en-US" altLang="zh-CN" sz="2200" dirty="0" smtClean="0"/>
              <a:t>run </a:t>
            </a:r>
            <a:r>
              <a:rPr lang="zh-CN" altLang="en-US" sz="2200" dirty="0" smtClean="0"/>
              <a:t>仿真时间长度</a:t>
            </a:r>
            <a:endParaRPr lang="en-US" altLang="zh-CN" sz="2200" dirty="0"/>
          </a:p>
          <a:p>
            <a:r>
              <a:rPr lang="zh-CN" altLang="en-US" sz="2200" dirty="0" smtClean="0"/>
              <a:t>或者通过菜单</a:t>
            </a:r>
            <a:r>
              <a:rPr lang="en-US" altLang="zh-CN" sz="2200" dirty="0"/>
              <a:t>Simulate </a:t>
            </a:r>
            <a:r>
              <a:rPr lang="en-US" altLang="zh-CN" sz="2200" dirty="0">
                <a:sym typeface="Wingdings" panose="05000000000000000000" pitchFamily="2" charset="2"/>
              </a:rPr>
              <a:t> </a:t>
            </a:r>
            <a:r>
              <a:rPr lang="en-US" altLang="zh-CN" sz="2200" dirty="0" smtClean="0">
                <a:sym typeface="Wingdings" panose="05000000000000000000" pitchFamily="2" charset="2"/>
              </a:rPr>
              <a:t>Run </a:t>
            </a:r>
            <a:r>
              <a:rPr lang="zh-CN" altLang="en-US" sz="2200" dirty="0" smtClean="0">
                <a:sym typeface="Wingdings" panose="05000000000000000000" pitchFamily="2" charset="2"/>
              </a:rPr>
              <a:t>运行仿真</a:t>
            </a:r>
            <a:endParaRPr lang="en-US" altLang="zh-CN" sz="2200" dirty="0" smtClean="0">
              <a:sym typeface="Wingdings" panose="05000000000000000000" pitchFamily="2" charset="2"/>
            </a:endParaRPr>
          </a:p>
          <a:p>
            <a:r>
              <a:rPr lang="zh-CN" altLang="en-US" sz="2200" dirty="0" smtClean="0">
                <a:sym typeface="Wingdings" panose="05000000000000000000" pitchFamily="2" charset="2"/>
              </a:rPr>
              <a:t>观察信号波形图是否符合预期</a:t>
            </a:r>
            <a:endParaRPr lang="en-US" altLang="zh-CN" sz="2200" dirty="0" smtClean="0">
              <a:sym typeface="Wingdings" panose="05000000000000000000" pitchFamily="2" charset="2"/>
            </a:endParaRPr>
          </a:p>
          <a:p>
            <a:r>
              <a:rPr lang="zh-CN" altLang="en-US" sz="2200" dirty="0">
                <a:sym typeface="Wingdings" panose="05000000000000000000" pitchFamily="2" charset="2"/>
              </a:rPr>
              <a:t>检查</a:t>
            </a:r>
            <a:r>
              <a:rPr lang="en-US" altLang="zh-CN" sz="2200" dirty="0" smtClean="0">
                <a:sym typeface="Wingdings" panose="05000000000000000000" pitchFamily="2" charset="2"/>
              </a:rPr>
              <a:t>Transcript </a:t>
            </a:r>
            <a:r>
              <a:rPr lang="zh-CN" altLang="en-US" sz="2200" dirty="0" smtClean="0">
                <a:sym typeface="Wingdings" panose="05000000000000000000" pitchFamily="2" charset="2"/>
              </a:rPr>
              <a:t>窗口中输出的调试信息是否正确（寄存器的值，内存单元的值）</a:t>
            </a:r>
            <a:endParaRPr lang="zh-CN" altLang="en-US" sz="22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39" y="977117"/>
            <a:ext cx="109347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853" y="4229740"/>
            <a:ext cx="22288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查看</a:t>
            </a:r>
            <a:r>
              <a:rPr lang="en-US" altLang="zh-CN" dirty="0" smtClean="0"/>
              <a:t>Memory</a:t>
            </a:r>
            <a:r>
              <a:rPr lang="zh-CN" altLang="en-US" dirty="0"/>
              <a:t> </a:t>
            </a:r>
            <a:r>
              <a:rPr lang="en-US" altLang="zh-CN" dirty="0" smtClean="0"/>
              <a:t>&amp; Register Files</a:t>
            </a:r>
            <a:endParaRPr lang="zh-CN" altLang="en-US" dirty="0"/>
          </a:p>
        </p:txBody>
      </p:sp>
      <p:sp>
        <p:nvSpPr>
          <p:cNvPr id="7" name="内容占位符 2"/>
          <p:cNvSpPr txBox="1"/>
          <p:nvPr/>
        </p:nvSpPr>
        <p:spPr>
          <a:xfrm>
            <a:off x="838200" y="5521474"/>
            <a:ext cx="10146475" cy="1336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800" dirty="0" smtClean="0"/>
              <a:t>点击菜单</a:t>
            </a:r>
            <a:r>
              <a:rPr lang="en-US" altLang="zh-CN" sz="1800" dirty="0" err="1" smtClean="0"/>
              <a:t>View</a:t>
            </a:r>
            <a:r>
              <a:rPr lang="en-US" altLang="zh-CN" sz="1800" dirty="0" err="1" smtClean="0">
                <a:sym typeface="Wingdings" panose="05000000000000000000" pitchFamily="2" charset="2"/>
              </a:rPr>
              <a:t>Memory</a:t>
            </a:r>
            <a:r>
              <a:rPr lang="en-US" altLang="zh-CN" sz="1800" dirty="0" smtClean="0">
                <a:sym typeface="Wingdings" panose="05000000000000000000" pitchFamily="2" charset="2"/>
              </a:rPr>
              <a:t> List</a:t>
            </a:r>
          </a:p>
          <a:p>
            <a:r>
              <a:rPr lang="zh-CN" altLang="en-US" sz="1800" dirty="0" smtClean="0">
                <a:sym typeface="Wingdings" panose="05000000000000000000" pitchFamily="2" charset="2"/>
              </a:rPr>
              <a:t>右键单击，修改显示数据的进制（</a:t>
            </a:r>
            <a:r>
              <a:rPr lang="en-US" altLang="zh-CN" sz="1800" dirty="0">
                <a:sym typeface="Wingdings" panose="05000000000000000000" pitchFamily="2" charset="2"/>
              </a:rPr>
              <a:t> Hexadecimal </a:t>
            </a:r>
            <a:r>
              <a:rPr lang="zh-CN" altLang="en-US" sz="1800" dirty="0" smtClean="0">
                <a:sym typeface="Wingdings" panose="05000000000000000000" pitchFamily="2" charset="2"/>
              </a:rPr>
              <a:t>）和每行显示字数（</a:t>
            </a:r>
            <a:r>
              <a:rPr lang="en-US" altLang="zh-CN" sz="1800" dirty="0" smtClean="0">
                <a:sym typeface="Wingdings" panose="05000000000000000000" pitchFamily="2" charset="2"/>
              </a:rPr>
              <a:t>8</a:t>
            </a:r>
            <a:r>
              <a:rPr lang="zh-CN" altLang="en-US" sz="1800" dirty="0" smtClean="0">
                <a:sym typeface="Wingdings" panose="05000000000000000000" pitchFamily="2" charset="2"/>
              </a:rPr>
              <a:t>）</a:t>
            </a:r>
            <a:endParaRPr lang="en-US" altLang="zh-CN" sz="1800" dirty="0" smtClean="0">
              <a:sym typeface="Wingdings" panose="05000000000000000000" pitchFamily="2" charset="2"/>
            </a:endParaRPr>
          </a:p>
          <a:p>
            <a:r>
              <a:rPr lang="zh-CN" altLang="en-US" sz="1800" dirty="0" smtClean="0">
                <a:sym typeface="Wingdings" panose="05000000000000000000" pitchFamily="2" charset="2"/>
              </a:rPr>
              <a:t>图中</a:t>
            </a:r>
            <a:r>
              <a:rPr lang="en-US" altLang="zh-CN" sz="1800" dirty="0" err="1" smtClean="0">
                <a:sym typeface="Wingdings" panose="05000000000000000000" pitchFamily="2" charset="2"/>
              </a:rPr>
              <a:t>xxxxxxxx</a:t>
            </a:r>
            <a:r>
              <a:rPr lang="zh-CN" altLang="en-US" sz="1800" dirty="0" smtClean="0">
                <a:sym typeface="Wingdings" panose="05000000000000000000" pitchFamily="2" charset="2"/>
              </a:rPr>
              <a:t>表示状态不确定，两个显示</a:t>
            </a:r>
            <a:r>
              <a:rPr lang="en-US" altLang="zh-CN" sz="1800" dirty="0" smtClean="0">
                <a:sym typeface="Wingdings" panose="05000000000000000000" pitchFamily="2" charset="2"/>
              </a:rPr>
              <a:t>0000007</a:t>
            </a:r>
            <a:r>
              <a:rPr lang="zh-CN" altLang="en-US" sz="1800" dirty="0" smtClean="0">
                <a:sym typeface="Wingdings" panose="05000000000000000000" pitchFamily="2" charset="2"/>
              </a:rPr>
              <a:t>的内存单元（</a:t>
            </a:r>
            <a:r>
              <a:rPr lang="en-US" altLang="zh-CN" sz="1800" dirty="0" smtClean="0">
                <a:sym typeface="Wingdings" panose="05000000000000000000" pitchFamily="2" charset="2"/>
              </a:rPr>
              <a:t>32</a:t>
            </a:r>
            <a:r>
              <a:rPr lang="zh-CN" altLang="en-US" sz="1800" dirty="0" smtClean="0">
                <a:sym typeface="Wingdings" panose="05000000000000000000" pitchFamily="2" charset="2"/>
              </a:rPr>
              <a:t>位字）地址分别是</a:t>
            </a:r>
            <a:r>
              <a:rPr lang="en-US" altLang="zh-CN" sz="1800" dirty="0" smtClean="0">
                <a:sym typeface="Wingdings" panose="05000000000000000000" pitchFamily="2" charset="2"/>
              </a:rPr>
              <a:t>0x40</a:t>
            </a:r>
            <a:r>
              <a:rPr lang="zh-CN" altLang="en-US" sz="1800" dirty="0" smtClean="0">
                <a:sym typeface="Wingdings" panose="05000000000000000000" pitchFamily="2" charset="2"/>
              </a:rPr>
              <a:t>和</a:t>
            </a:r>
            <a:r>
              <a:rPr lang="en-US" altLang="zh-CN" sz="1800" dirty="0" smtClean="0">
                <a:sym typeface="Wingdings" panose="05000000000000000000" pitchFamily="2" charset="2"/>
              </a:rPr>
              <a:t>0x41</a:t>
            </a:r>
            <a:r>
              <a:rPr lang="zh-CN" altLang="en-US" sz="1800" dirty="0" smtClean="0">
                <a:sym typeface="Wingdings" panose="05000000000000000000" pitchFamily="2" charset="2"/>
              </a:rPr>
              <a:t>，若按照字节为单位地址分别为</a:t>
            </a:r>
            <a:r>
              <a:rPr lang="en-US" altLang="zh-CN" sz="1800" dirty="0" smtClean="0">
                <a:sym typeface="Wingdings" panose="05000000000000000000" pitchFamily="2" charset="2"/>
              </a:rPr>
              <a:t>0x100</a:t>
            </a:r>
            <a:r>
              <a:rPr lang="zh-CN" altLang="en-US" sz="1800" dirty="0" smtClean="0">
                <a:sym typeface="Wingdings" panose="05000000000000000000" pitchFamily="2" charset="2"/>
              </a:rPr>
              <a:t>和</a:t>
            </a:r>
            <a:r>
              <a:rPr lang="en-US" altLang="zh-CN" sz="1800" dirty="0" smtClean="0">
                <a:sym typeface="Wingdings" panose="05000000000000000000" pitchFamily="2" charset="2"/>
              </a:rPr>
              <a:t>0x104</a:t>
            </a:r>
            <a:endParaRPr lang="zh-CN" altLang="en-US" sz="18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598" y="1270657"/>
            <a:ext cx="2428875" cy="2981325"/>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98" y="1561911"/>
            <a:ext cx="834390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a:t>
            </a:r>
            <a:r>
              <a:rPr lang="en-US" altLang="zh-CN" dirty="0" err="1" smtClean="0"/>
              <a:t>ModelSim</a:t>
            </a:r>
            <a:r>
              <a:rPr lang="zh-CN" altLang="en-US" dirty="0" smtClean="0"/>
              <a:t>工程分析</a:t>
            </a:r>
            <a:r>
              <a:rPr lang="en-US" altLang="zh-CN" dirty="0" smtClean="0"/>
              <a:t>——</a:t>
            </a:r>
            <a:r>
              <a:rPr lang="zh-CN" altLang="en-US" dirty="0" smtClean="0"/>
              <a:t>顶层实体（</a:t>
            </a:r>
            <a:r>
              <a:rPr lang="en-US" altLang="zh-CN" dirty="0" err="1" smtClean="0"/>
              <a:t>sccomp_tb</a:t>
            </a:r>
            <a:r>
              <a:rPr lang="zh-CN" altLang="en-US" dirty="0" smtClean="0"/>
              <a:t>）</a:t>
            </a:r>
            <a:endParaRPr lang="zh-CN" alt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821" y="1690688"/>
            <a:ext cx="6086475" cy="4676775"/>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a:xfrm>
            <a:off x="7357754" y="5196396"/>
            <a:ext cx="3520044" cy="720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2000" dirty="0" err="1" smtClean="0">
                <a:sym typeface="Wingdings" panose="05000000000000000000" pitchFamily="2" charset="2"/>
              </a:rPr>
              <a:t>Testbench</a:t>
            </a:r>
            <a:endParaRPr lang="en-US" altLang="zh-CN" sz="2000" dirty="0" smtClean="0">
              <a:sym typeface="Wingdings" panose="05000000000000000000" pitchFamily="2" charset="2"/>
            </a:endParaRPr>
          </a:p>
          <a:p>
            <a:r>
              <a:rPr lang="zh-CN" altLang="en-US" sz="2000" dirty="0" smtClean="0">
                <a:sym typeface="Wingdings" panose="05000000000000000000" pitchFamily="2" charset="2"/>
              </a:rPr>
              <a:t>提供激励信号</a:t>
            </a:r>
            <a:endParaRPr lang="en-US" altLang="zh-CN" sz="2000" dirty="0" smtClean="0">
              <a:sym typeface="Wingdings" panose="05000000000000000000" pitchFamily="2" charset="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a:t>
            </a:r>
            <a:r>
              <a:rPr lang="en-US" altLang="zh-CN" dirty="0" err="1" smtClean="0"/>
              <a:t>ModelSim</a:t>
            </a:r>
            <a:r>
              <a:rPr lang="zh-CN" altLang="en-US" dirty="0" smtClean="0"/>
              <a:t>工程分析</a:t>
            </a:r>
            <a:r>
              <a:rPr lang="en-US" altLang="zh-CN" dirty="0" smtClean="0"/>
              <a:t>——</a:t>
            </a:r>
            <a:r>
              <a:rPr lang="en-US" altLang="zh-CN" dirty="0" err="1"/>
              <a:t>sccomp</a:t>
            </a:r>
            <a:endParaRPr lang="zh-CN"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1051"/>
            <a:ext cx="9617921" cy="4809598"/>
          </a:xfrm>
          <a:prstGeom prst="rect">
            <a:avLst/>
          </a:prstGeom>
          <a:noFill/>
          <a:ln w="1587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内容占位符 2"/>
          <p:cNvSpPr txBox="1"/>
          <p:nvPr/>
        </p:nvSpPr>
        <p:spPr>
          <a:xfrm>
            <a:off x="9756466" y="3349530"/>
            <a:ext cx="2332615" cy="1673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altLang="zh-CN" sz="2000" dirty="0" smtClean="0"/>
              <a:t>MIPS CPU</a:t>
            </a:r>
            <a:r>
              <a:rPr lang="zh-CN" altLang="en-US" sz="2000" dirty="0" smtClean="0"/>
              <a:t>仿真验证框架已经搭建好，</a:t>
            </a:r>
            <a:r>
              <a:rPr lang="zh-CN" altLang="en-US" sz="2000" dirty="0" smtClean="0">
                <a:solidFill>
                  <a:srgbClr val="FF0000"/>
                </a:solidFill>
              </a:rPr>
              <a:t>只需把</a:t>
            </a:r>
            <a:r>
              <a:rPr lang="en-US" altLang="zh-CN" sz="2000" dirty="0" err="1" smtClean="0">
                <a:solidFill>
                  <a:srgbClr val="FF0000"/>
                </a:solidFill>
              </a:rPr>
              <a:t>sccpu</a:t>
            </a:r>
            <a:r>
              <a:rPr lang="zh-CN" altLang="en-US" sz="2000" dirty="0" smtClean="0">
                <a:solidFill>
                  <a:srgbClr val="FF0000"/>
                </a:solidFill>
              </a:rPr>
              <a:t>模块在保持接口不变的情况下替换为各自的设计</a:t>
            </a:r>
            <a:r>
              <a:rPr lang="zh-CN" altLang="en-US" sz="2000" dirty="0" smtClean="0"/>
              <a:t>。</a:t>
            </a:r>
            <a:endParaRPr lang="en-US" altLang="zh-CN" sz="2000" dirty="0" smtClean="0"/>
          </a:p>
        </p:txBody>
      </p:sp>
      <p:sp>
        <p:nvSpPr>
          <p:cNvPr id="3" name="矩形 2"/>
          <p:cNvSpPr/>
          <p:nvPr/>
        </p:nvSpPr>
        <p:spPr>
          <a:xfrm>
            <a:off x="5498275" y="3087584"/>
            <a:ext cx="2588821" cy="1805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203" y="2264735"/>
            <a:ext cx="10515600" cy="1701209"/>
          </a:xfrm>
        </p:spPr>
        <p:txBody>
          <a:bodyPr>
            <a:normAutofit fontScale="90000"/>
          </a:bodyPr>
          <a:lstStyle/>
          <a:p>
            <a:pPr algn="ctr"/>
            <a:r>
              <a:rPr lang="zh-CN" altLang="en-US" dirty="0" smtClean="0"/>
              <a:t>示例工程</a:t>
            </a:r>
            <a:r>
              <a:rPr lang="en-US" altLang="zh-CN" dirty="0" smtClean="0"/>
              <a:t>SCCPU_SIM</a:t>
            </a:r>
            <a:r>
              <a:rPr lang="zh-CN" altLang="en-US" dirty="0" smtClean="0"/>
              <a:t>代码分析</a:t>
            </a:r>
            <a:r>
              <a:rPr lang="en-US" altLang="zh-CN" dirty="0" smtClean="0"/>
              <a:t/>
            </a:r>
            <a:br>
              <a:rPr lang="en-US" altLang="zh-CN" dirty="0" smtClean="0"/>
            </a:br>
            <a:r>
              <a:rPr lang="zh-CN" altLang="en-US" dirty="0" smtClean="0"/>
              <a:t>示例工程</a:t>
            </a:r>
            <a:r>
              <a:rPr lang="en-US" altLang="zh-CN" dirty="0" smtClean="0"/>
              <a:t>SCCPUJAL_SIM</a:t>
            </a:r>
            <a:r>
              <a:rPr lang="zh-CN" altLang="en-US" dirty="0" smtClean="0"/>
              <a:t>代码比较</a:t>
            </a:r>
            <a:r>
              <a:rPr lang="en-US" altLang="zh-CN" dirty="0" smtClean="0"/>
              <a:t/>
            </a:r>
            <a:br>
              <a:rPr lang="en-US" altLang="zh-CN" dirty="0" smtClean="0"/>
            </a:br>
            <a:r>
              <a:rPr lang="zh-CN" altLang="en-US" dirty="0" smtClean="0"/>
              <a:t> </a:t>
            </a:r>
            <a:r>
              <a:rPr lang="en-US" altLang="zh-CN" dirty="0" smtClean="0"/>
              <a:t>(in class)</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举例说明扩展</a:t>
            </a:r>
            <a:r>
              <a:rPr lang="en-US" altLang="zh-CN" dirty="0" smtClean="0"/>
              <a:t>JAL</a:t>
            </a:r>
            <a:r>
              <a:rPr lang="zh-CN" altLang="en-US" dirty="0" smtClean="0"/>
              <a:t>指令 </a:t>
            </a:r>
            <a:r>
              <a:rPr lang="en-US" altLang="zh-CN" dirty="0" smtClean="0"/>
              <a:t>(1/4)</a:t>
            </a:r>
            <a:endParaRPr lang="zh-CN" altLang="en-US" dirty="0"/>
          </a:p>
        </p:txBody>
      </p:sp>
      <p:sp>
        <p:nvSpPr>
          <p:cNvPr id="3" name="内容占位符 2"/>
          <p:cNvSpPr>
            <a:spLocks noGrp="1"/>
          </p:cNvSpPr>
          <p:nvPr>
            <p:ph idx="1"/>
          </p:nvPr>
        </p:nvSpPr>
        <p:spPr/>
        <p:txBody>
          <a:bodyPr/>
          <a:lstStyle/>
          <a:p>
            <a:r>
              <a:rPr lang="en-US" altLang="zh-CN" dirty="0"/>
              <a:t>JAL </a:t>
            </a:r>
            <a:r>
              <a:rPr lang="zh-CN" altLang="en-US" dirty="0"/>
              <a:t>跳转并</a:t>
            </a:r>
            <a:r>
              <a:rPr lang="zh-CN" altLang="en-US" dirty="0" smtClean="0"/>
              <a:t>链接</a:t>
            </a:r>
            <a:endParaRPr lang="en-US" altLang="zh-CN" dirty="0" smtClean="0"/>
          </a:p>
          <a:p>
            <a:pPr lvl="1"/>
            <a:r>
              <a:rPr lang="en-US" altLang="zh-CN" dirty="0" smtClean="0"/>
              <a:t>OPCODE 3H, PC </a:t>
            </a:r>
            <a:r>
              <a:rPr lang="en-US" altLang="zh-CN" dirty="0"/>
              <a:t>= </a:t>
            </a:r>
            <a:r>
              <a:rPr lang="en-US" altLang="zh-CN" dirty="0" err="1"/>
              <a:t>JumpAddr</a:t>
            </a:r>
            <a:r>
              <a:rPr lang="en-US" altLang="zh-CN" dirty="0"/>
              <a:t>; GPR[31] = PC + </a:t>
            </a:r>
            <a:r>
              <a:rPr lang="en-US" altLang="zh-CN" dirty="0" smtClean="0"/>
              <a:t>4</a:t>
            </a:r>
          </a:p>
          <a:p>
            <a:r>
              <a:rPr lang="zh-CN" altLang="en-US" dirty="0" smtClean="0"/>
              <a:t>示例工程</a:t>
            </a:r>
            <a:r>
              <a:rPr lang="en-US" altLang="zh-CN" dirty="0" smtClean="0"/>
              <a:t>SCCPU_SIM</a:t>
            </a:r>
            <a:r>
              <a:rPr lang="zh-CN" altLang="en-US" dirty="0" smtClean="0"/>
              <a:t>中没有实现</a:t>
            </a:r>
            <a:r>
              <a:rPr lang="en-US" altLang="zh-CN" dirty="0" smtClean="0"/>
              <a:t>JAL</a:t>
            </a:r>
            <a:r>
              <a:rPr lang="zh-CN" altLang="en-US" dirty="0" smtClean="0"/>
              <a:t>指令</a:t>
            </a:r>
            <a:r>
              <a:rPr lang="en-US" altLang="zh-CN" dirty="0" smtClean="0"/>
              <a:t>,</a:t>
            </a:r>
            <a:r>
              <a:rPr lang="zh-CN" altLang="en-US" dirty="0" smtClean="0"/>
              <a:t>与实现了</a:t>
            </a:r>
            <a:r>
              <a:rPr lang="en-US" altLang="zh-CN" dirty="0" smtClean="0"/>
              <a:t>JAL</a:t>
            </a:r>
            <a:r>
              <a:rPr lang="zh-CN" altLang="en-US" dirty="0" smtClean="0"/>
              <a:t>的</a:t>
            </a:r>
            <a:r>
              <a:rPr lang="en-US" altLang="zh-CN" dirty="0" smtClean="0"/>
              <a:t>SCCPUJAL_SIM</a:t>
            </a:r>
            <a:r>
              <a:rPr lang="zh-CN" altLang="en-US" dirty="0" smtClean="0"/>
              <a:t>相比，有几处区别。</a:t>
            </a:r>
            <a:endParaRPr lang="en-US" altLang="zh-CN" dirty="0" smtClean="0"/>
          </a:p>
          <a:p>
            <a:r>
              <a:rPr lang="zh-CN" altLang="en-US" b="1" dirty="0" smtClean="0">
                <a:solidFill>
                  <a:srgbClr val="FF0000"/>
                </a:solidFill>
              </a:rPr>
              <a:t>推荐使用</a:t>
            </a:r>
            <a:r>
              <a:rPr lang="en-US" altLang="zh-CN" b="1" dirty="0" smtClean="0">
                <a:solidFill>
                  <a:srgbClr val="FF0000"/>
                </a:solidFill>
              </a:rPr>
              <a:t>Beyond Compare</a:t>
            </a:r>
            <a:r>
              <a:rPr lang="zh-CN" altLang="en-US" b="1" dirty="0" smtClean="0">
                <a:solidFill>
                  <a:srgbClr val="FF0000"/>
                </a:solidFill>
              </a:rPr>
              <a:t>等</a:t>
            </a:r>
            <a:r>
              <a:rPr lang="zh-CN" altLang="en-US" b="1" dirty="0">
                <a:solidFill>
                  <a:srgbClr val="FF0000"/>
                </a:solidFill>
              </a:rPr>
              <a:t>文本</a:t>
            </a:r>
            <a:r>
              <a:rPr lang="zh-CN" altLang="en-US" b="1" dirty="0" smtClean="0">
                <a:solidFill>
                  <a:srgbClr val="FF0000"/>
                </a:solidFill>
              </a:rPr>
              <a:t>比较工具进行比较。</a:t>
            </a:r>
            <a:endParaRPr lang="en-US" altLang="zh-CN" b="1" dirty="0" smtClean="0">
              <a:solidFill>
                <a:srgbClr val="FF0000"/>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28" y="7115620"/>
            <a:ext cx="12773026"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举例说明扩展</a:t>
            </a:r>
            <a:r>
              <a:rPr lang="en-US" altLang="zh-CN" dirty="0"/>
              <a:t>JAL</a:t>
            </a:r>
            <a:r>
              <a:rPr lang="zh-CN" altLang="en-US" dirty="0" smtClean="0"/>
              <a:t>指令（</a:t>
            </a:r>
            <a:r>
              <a:rPr lang="en-US" altLang="zh-CN" dirty="0" smtClean="0"/>
              <a:t>2/4</a:t>
            </a:r>
            <a:r>
              <a:rPr lang="zh-CN" altLang="en-US" dirty="0" smtClean="0"/>
              <a:t>）</a:t>
            </a:r>
            <a:endParaRPr lang="zh-CN" altLang="en-US" dirty="0"/>
          </a:p>
        </p:txBody>
      </p:sp>
      <p:sp>
        <p:nvSpPr>
          <p:cNvPr id="3" name="内容占位符 2"/>
          <p:cNvSpPr>
            <a:spLocks noGrp="1"/>
          </p:cNvSpPr>
          <p:nvPr>
            <p:ph idx="1"/>
          </p:nvPr>
        </p:nvSpPr>
        <p:spPr>
          <a:xfrm>
            <a:off x="8288170" y="952264"/>
            <a:ext cx="2043362" cy="428589"/>
          </a:xfrm>
        </p:spPr>
        <p:txBody>
          <a:bodyPr>
            <a:normAutofit fontScale="85000" lnSpcReduction="10000"/>
          </a:bodyPr>
          <a:lstStyle/>
          <a:p>
            <a:r>
              <a:rPr lang="en-US" altLang="zh-CN" dirty="0" err="1"/>
              <a:t>ctrl.v</a:t>
            </a:r>
            <a:r>
              <a:rPr lang="zh-CN" altLang="en-US" dirty="0"/>
              <a:t>文件</a:t>
            </a:r>
            <a:endParaRPr lang="en-US" altLang="zh-CN" dirty="0"/>
          </a:p>
          <a:p>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6" y="1433810"/>
            <a:ext cx="9867900" cy="895350"/>
          </a:xfrm>
          <a:prstGeom prst="rect">
            <a:avLst/>
          </a:prstGeom>
          <a:noFill/>
          <a:ln w="9525">
            <a:solidFill>
              <a:srgbClr val="0404E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89" y="2459582"/>
            <a:ext cx="11068050" cy="4286250"/>
          </a:xfrm>
          <a:prstGeom prst="rect">
            <a:avLst/>
          </a:prstGeom>
          <a:noFill/>
          <a:ln w="9525">
            <a:solidFill>
              <a:srgbClr val="0404E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392" y="10277"/>
            <a:ext cx="10515600" cy="1325563"/>
          </a:xfrm>
        </p:spPr>
        <p:txBody>
          <a:bodyPr/>
          <a:lstStyle/>
          <a:p>
            <a:r>
              <a:rPr lang="zh-CN" altLang="en-US" dirty="0"/>
              <a:t>举例说明扩展</a:t>
            </a:r>
            <a:r>
              <a:rPr lang="en-US" altLang="zh-CN" dirty="0"/>
              <a:t>JAL</a:t>
            </a:r>
            <a:r>
              <a:rPr lang="zh-CN" altLang="en-US" dirty="0"/>
              <a:t>指令</a:t>
            </a:r>
            <a:r>
              <a:rPr lang="zh-CN" altLang="en-US" dirty="0" smtClean="0"/>
              <a:t>（</a:t>
            </a:r>
            <a:r>
              <a:rPr lang="en-US" altLang="zh-CN" dirty="0" smtClean="0"/>
              <a:t>3/4</a:t>
            </a:r>
            <a:r>
              <a:rPr lang="zh-CN" altLang="en-US" dirty="0" smtClean="0"/>
              <a:t>）</a:t>
            </a:r>
            <a:endParaRPr lang="zh-CN" altLang="en-US" dirty="0"/>
          </a:p>
        </p:txBody>
      </p:sp>
      <p:sp>
        <p:nvSpPr>
          <p:cNvPr id="3" name="内容占位符 2"/>
          <p:cNvSpPr>
            <a:spLocks noGrp="1"/>
          </p:cNvSpPr>
          <p:nvPr>
            <p:ph idx="1"/>
          </p:nvPr>
        </p:nvSpPr>
        <p:spPr>
          <a:xfrm>
            <a:off x="155800" y="1276738"/>
            <a:ext cx="10515600" cy="5468445"/>
          </a:xfrm>
        </p:spPr>
        <p:txBody>
          <a:bodyPr>
            <a:normAutofit/>
          </a:bodyPr>
          <a:lstStyle/>
          <a:p>
            <a:r>
              <a:rPr lang="en-US" altLang="zh-CN" dirty="0" err="1" smtClean="0"/>
              <a:t>sccpu.v</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smtClean="0"/>
          </a:p>
          <a:p>
            <a:endParaRPr lang="en-US" altLang="zh-CN" dirty="0"/>
          </a:p>
          <a:p>
            <a:r>
              <a:rPr lang="en-US" altLang="zh-CN" dirty="0" err="1" smtClean="0"/>
              <a:t>sccomp_tb.v</a:t>
            </a:r>
            <a:endParaRPr lang="en-US" altLang="zh-CN"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801" y="974850"/>
            <a:ext cx="9986381" cy="4558615"/>
          </a:xfrm>
          <a:prstGeom prst="rect">
            <a:avLst/>
          </a:prstGeom>
          <a:noFill/>
          <a:ln w="9525">
            <a:solidFill>
              <a:srgbClr val="0404E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98" y="6011758"/>
            <a:ext cx="106108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r>
              <a:rPr lang="zh-CN" altLang="en-US" dirty="0" smtClean="0"/>
              <a:t>示例说明</a:t>
            </a:r>
            <a:r>
              <a:rPr lang="en-US" altLang="zh-CN" dirty="0" smtClean="0"/>
              <a:t>——</a:t>
            </a:r>
            <a:r>
              <a:rPr lang="zh-CN" altLang="en-US" dirty="0"/>
              <a:t>多</a:t>
            </a:r>
            <a:r>
              <a:rPr lang="zh-CN" altLang="en-US" dirty="0" smtClean="0"/>
              <a:t>周期</a:t>
            </a:r>
            <a:r>
              <a:rPr lang="en-US" altLang="zh-CN" dirty="0" smtClean="0"/>
              <a:t>CPU</a:t>
            </a:r>
            <a:endParaRPr lang="zh-CN" altLang="en-US" dirty="0"/>
          </a:p>
        </p:txBody>
      </p:sp>
      <p:sp>
        <p:nvSpPr>
          <p:cNvPr id="3" name="内容占位符 2"/>
          <p:cNvSpPr>
            <a:spLocks noGrp="1"/>
          </p:cNvSpPr>
          <p:nvPr>
            <p:ph idx="1"/>
          </p:nvPr>
        </p:nvSpPr>
        <p:spPr/>
        <p:txBody>
          <a:bodyPr/>
          <a:lstStyle/>
          <a:p>
            <a:r>
              <a:rPr lang="zh-CN" altLang="en-US" dirty="0" smtClean="0"/>
              <a:t>多周期</a:t>
            </a:r>
            <a:r>
              <a:rPr lang="en-US" altLang="zh-CN" dirty="0" smtClean="0"/>
              <a:t>CPU</a:t>
            </a:r>
            <a:r>
              <a:rPr lang="zh-CN" altLang="en-US" dirty="0" smtClean="0"/>
              <a:t>，支持</a:t>
            </a:r>
            <a:r>
              <a:rPr lang="en-US" altLang="zh-CN" dirty="0" smtClean="0"/>
              <a:t>15</a:t>
            </a:r>
            <a:r>
              <a:rPr lang="zh-CN" altLang="en-US" dirty="0" smtClean="0"/>
              <a:t>条指令</a:t>
            </a:r>
            <a:endParaRPr lang="en-US" altLang="zh-CN" dirty="0" smtClean="0"/>
          </a:p>
          <a:p>
            <a:pPr lvl="1"/>
            <a:r>
              <a:rPr lang="en-US" altLang="zh-CN" dirty="0" smtClean="0"/>
              <a:t>add/sub/and/or/</a:t>
            </a:r>
            <a:r>
              <a:rPr lang="en-US" altLang="zh-CN" dirty="0" err="1" smtClean="0"/>
              <a:t>slt</a:t>
            </a:r>
            <a:r>
              <a:rPr lang="en-US" altLang="zh-CN" dirty="0" smtClean="0"/>
              <a:t>/</a:t>
            </a:r>
            <a:r>
              <a:rPr lang="en-US" altLang="zh-CN" dirty="0" err="1" smtClean="0"/>
              <a:t>sltu</a:t>
            </a:r>
            <a:r>
              <a:rPr lang="en-US" altLang="zh-CN" dirty="0" smtClean="0"/>
              <a:t>/</a:t>
            </a:r>
            <a:r>
              <a:rPr lang="en-US" altLang="zh-CN" dirty="0" err="1" smtClean="0"/>
              <a:t>addu</a:t>
            </a:r>
            <a:r>
              <a:rPr lang="en-US" altLang="zh-CN" dirty="0" smtClean="0"/>
              <a:t>/</a:t>
            </a:r>
            <a:r>
              <a:rPr lang="en-US" altLang="zh-CN" dirty="0" err="1" smtClean="0"/>
              <a:t>subu</a:t>
            </a:r>
            <a:r>
              <a:rPr lang="en-US" altLang="zh-CN" dirty="0" smtClean="0"/>
              <a:t>   </a:t>
            </a:r>
            <a:endParaRPr lang="en-US" altLang="zh-CN" dirty="0"/>
          </a:p>
          <a:p>
            <a:pPr lvl="1"/>
            <a:r>
              <a:rPr lang="en-US" altLang="zh-CN" dirty="0" err="1" smtClean="0"/>
              <a:t>addi</a:t>
            </a:r>
            <a:r>
              <a:rPr lang="en-US" altLang="zh-CN" dirty="0" smtClean="0"/>
              <a:t>/</a:t>
            </a:r>
            <a:r>
              <a:rPr lang="en-US" altLang="zh-CN" dirty="0" err="1" smtClean="0"/>
              <a:t>ori</a:t>
            </a:r>
            <a:r>
              <a:rPr lang="en-US" altLang="zh-CN" dirty="0" smtClean="0"/>
              <a:t>/</a:t>
            </a:r>
            <a:r>
              <a:rPr lang="en-US" altLang="zh-CN" dirty="0" err="1" smtClean="0"/>
              <a:t>lw</a:t>
            </a:r>
            <a:r>
              <a:rPr lang="en-US" altLang="zh-CN" dirty="0" smtClean="0"/>
              <a:t>/</a:t>
            </a:r>
            <a:r>
              <a:rPr lang="en-US" altLang="zh-CN" dirty="0" err="1" smtClean="0"/>
              <a:t>sw</a:t>
            </a:r>
            <a:r>
              <a:rPr lang="en-US" altLang="zh-CN" dirty="0" smtClean="0"/>
              <a:t>/</a:t>
            </a:r>
            <a:r>
              <a:rPr lang="en-US" altLang="zh-CN" dirty="0" err="1" smtClean="0"/>
              <a:t>beq</a:t>
            </a:r>
            <a:endParaRPr lang="en-US" altLang="zh-CN" dirty="0"/>
          </a:p>
          <a:p>
            <a:pPr lvl="1"/>
            <a:r>
              <a:rPr lang="en-US" altLang="zh-CN" dirty="0" smtClean="0"/>
              <a:t>j/</a:t>
            </a:r>
            <a:r>
              <a:rPr lang="en-US" altLang="zh-CN" dirty="0" err="1" smtClean="0"/>
              <a:t>jal</a:t>
            </a:r>
            <a:r>
              <a:rPr lang="en-US" altLang="zh-CN" dirty="0" smtClean="0"/>
              <a:t> </a:t>
            </a:r>
            <a:endParaRPr lang="en-US" altLang="zh-CN" dirty="0"/>
          </a:p>
          <a:p>
            <a:r>
              <a:rPr lang="zh-CN" altLang="en-US" dirty="0"/>
              <a:t>多周期</a:t>
            </a:r>
            <a:r>
              <a:rPr lang="en-US" altLang="zh-CN" dirty="0"/>
              <a:t>CPU </a:t>
            </a:r>
            <a:r>
              <a:rPr lang="en-US" altLang="zh-CN" dirty="0" err="1"/>
              <a:t>ModelSim</a:t>
            </a:r>
            <a:r>
              <a:rPr lang="en-US" altLang="zh-CN" dirty="0"/>
              <a:t> </a:t>
            </a:r>
            <a:r>
              <a:rPr lang="zh-CN" altLang="en-US" dirty="0"/>
              <a:t>仿真工程 </a:t>
            </a:r>
            <a:r>
              <a:rPr lang="en-US" altLang="zh-CN" dirty="0"/>
              <a:t>MCCPU_SIM </a:t>
            </a:r>
            <a:r>
              <a:rPr lang="zh-CN" altLang="en-US" dirty="0"/>
              <a:t>（支持</a:t>
            </a:r>
            <a:r>
              <a:rPr lang="en-US" altLang="zh-CN" dirty="0" err="1"/>
              <a:t>jal</a:t>
            </a:r>
            <a:r>
              <a:rPr lang="zh-CN" altLang="en-US" dirty="0"/>
              <a:t>指令）</a:t>
            </a:r>
            <a:endParaRPr lang="en-US" altLang="zh-CN" dirty="0"/>
          </a:p>
          <a:p>
            <a:r>
              <a:rPr lang="zh-CN" altLang="en-US" dirty="0"/>
              <a:t>多周期</a:t>
            </a:r>
            <a:r>
              <a:rPr lang="en-US" altLang="zh-CN" dirty="0"/>
              <a:t>CPU </a:t>
            </a:r>
            <a:r>
              <a:rPr lang="en-US" altLang="zh-CN" dirty="0" err="1"/>
              <a:t>Vivado</a:t>
            </a:r>
            <a:r>
              <a:rPr lang="zh-CN" altLang="en-US" dirty="0"/>
              <a:t> 工程 </a:t>
            </a:r>
            <a:r>
              <a:rPr lang="en-US" altLang="zh-CN" dirty="0"/>
              <a:t>MCCPU_SOC </a:t>
            </a:r>
            <a:r>
              <a:rPr lang="zh-CN" altLang="en-US" dirty="0"/>
              <a:t>（支持</a:t>
            </a:r>
            <a:r>
              <a:rPr lang="en-US" altLang="zh-CN" dirty="0" err="1"/>
              <a:t>jal</a:t>
            </a:r>
            <a:r>
              <a:rPr lang="zh-CN" altLang="en-US" dirty="0"/>
              <a:t>指令）</a:t>
            </a:r>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举例说明扩展</a:t>
            </a:r>
            <a:r>
              <a:rPr lang="en-US" altLang="zh-CN" dirty="0"/>
              <a:t>JAL</a:t>
            </a:r>
            <a:r>
              <a:rPr lang="zh-CN" altLang="en-US" dirty="0"/>
              <a:t>指令</a:t>
            </a:r>
            <a:r>
              <a:rPr lang="zh-CN" altLang="en-US" dirty="0" smtClean="0"/>
              <a:t>（</a:t>
            </a:r>
            <a:r>
              <a:rPr lang="en-US" altLang="zh-CN" dirty="0" smtClean="0"/>
              <a:t>4/4</a:t>
            </a:r>
            <a:r>
              <a:rPr lang="zh-CN" altLang="en-US" dirty="0" smtClean="0"/>
              <a:t>）</a:t>
            </a:r>
            <a:endParaRPr lang="zh-CN" altLang="en-US" dirty="0"/>
          </a:p>
        </p:txBody>
      </p:sp>
      <p:sp>
        <p:nvSpPr>
          <p:cNvPr id="3" name="内容占位符 2"/>
          <p:cNvSpPr>
            <a:spLocks noGrp="1"/>
          </p:cNvSpPr>
          <p:nvPr>
            <p:ph idx="1"/>
          </p:nvPr>
        </p:nvSpPr>
        <p:spPr>
          <a:xfrm>
            <a:off x="838200" y="1493125"/>
            <a:ext cx="10515600" cy="4351338"/>
          </a:xfrm>
        </p:spPr>
        <p:txBody>
          <a:bodyPr/>
          <a:lstStyle/>
          <a:p>
            <a:r>
              <a:rPr lang="en-US" altLang="zh-CN" dirty="0" err="1" smtClean="0"/>
              <a:t>asm</a:t>
            </a:r>
            <a:r>
              <a:rPr lang="zh-CN" altLang="en-US" dirty="0" smtClean="0"/>
              <a:t>文件 </a:t>
            </a:r>
            <a:r>
              <a:rPr lang="en-US" altLang="zh-CN" dirty="0" smtClean="0"/>
              <a:t>mipstestloop_sim.asm VS. mipstestloopjal_sim.asm</a:t>
            </a:r>
          </a:p>
          <a:p>
            <a:pPr marL="0" indent="0">
              <a:buNone/>
            </a:pPr>
            <a:endParaRPr lang="en-US" altLang="zh-C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05" y="1967846"/>
            <a:ext cx="12014295" cy="474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solidFill>
                  <a:srgbClr val="FF0000"/>
                </a:solidFill>
              </a:rPr>
              <a:t>Nexys</a:t>
            </a:r>
            <a:r>
              <a:rPr lang="en-US" altLang="zh-CN" b="1" dirty="0" smtClean="0">
                <a:solidFill>
                  <a:srgbClr val="FF0000"/>
                </a:solidFill>
              </a:rPr>
              <a:t> DDR</a:t>
            </a:r>
            <a:r>
              <a:rPr lang="zh-CN" altLang="en-US" b="1" dirty="0" smtClean="0">
                <a:solidFill>
                  <a:srgbClr val="FF0000"/>
                </a:solidFill>
              </a:rPr>
              <a:t>开发版介绍</a:t>
            </a:r>
            <a:endParaRPr lang="en-US" altLang="zh-CN" b="1" dirty="0" smtClean="0">
              <a:solidFill>
                <a:srgbClr val="FF0000"/>
              </a:solidFill>
            </a:endParaRPr>
          </a:p>
          <a:p>
            <a:r>
              <a:rPr lang="en-US" altLang="zh-CN" b="1" dirty="0" err="1" smtClean="0"/>
              <a:t>Vivado</a:t>
            </a:r>
            <a:r>
              <a:rPr lang="zh-CN" altLang="en-US" b="1" dirty="0"/>
              <a:t>使用及示例分析</a:t>
            </a:r>
            <a:endParaRPr lang="en-US" altLang="zh-CN" b="1" dirty="0" smtClean="0"/>
          </a:p>
          <a:p>
            <a:r>
              <a:rPr lang="zh-CN" altLang="en-US" b="1" dirty="0"/>
              <a:t>学</a:t>
            </a:r>
            <a:r>
              <a:rPr lang="zh-CN" altLang="en-US" b="1" dirty="0" smtClean="0"/>
              <a:t>号排序实验具体要求</a:t>
            </a:r>
            <a:endParaRPr lang="en-US" altLang="zh-CN" b="1" dirty="0" smtClean="0"/>
          </a:p>
          <a:p>
            <a:r>
              <a:rPr lang="zh-CN" altLang="en-US" b="1" dirty="0" smtClean="0"/>
              <a:t>一些提醒</a:t>
            </a:r>
            <a:endParaRPr lang="en-US" altLang="zh-CN" b="1" dirty="0" smtClean="0"/>
          </a:p>
          <a:p>
            <a:r>
              <a:rPr lang="zh-CN" altLang="en-US" b="1" dirty="0"/>
              <a:t>高版本</a:t>
            </a:r>
            <a:r>
              <a:rPr lang="en-US" altLang="zh-CN" b="1" dirty="0" err="1"/>
              <a:t>Vivado</a:t>
            </a:r>
            <a:r>
              <a:rPr lang="zh-CN" altLang="en-US" b="1" dirty="0"/>
              <a:t>打开低版本工程后的更新方法</a:t>
            </a:r>
            <a:endParaRPr lang="en-US" altLang="zh-CN" b="1" dirty="0"/>
          </a:p>
          <a:p>
            <a:endParaRPr lang="en-US" altLang="zh-CN" b="1"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b="1" dirty="0" smtClean="0">
                <a:latin typeface="楷体" panose="02010609060101010101" charset="-122"/>
                <a:ea typeface="楷体" panose="02010609060101010101" charset="-122"/>
                <a:sym typeface="+mn-ea"/>
              </a:rPr>
              <a:t>FPGA</a:t>
            </a:r>
            <a:r>
              <a:rPr lang="zh-CN" altLang="en-US" b="1" dirty="0" smtClean="0">
                <a:solidFill>
                  <a:schemeClr val="bg2">
                    <a:lumMod val="10000"/>
                  </a:schemeClr>
                </a:solidFill>
                <a:latin typeface="楷体" panose="02010609060101010101" charset="-122"/>
                <a:ea typeface="楷体" panose="02010609060101010101" charset="-122"/>
                <a:sym typeface="+mn-ea"/>
              </a:rPr>
              <a:t>基本概念</a:t>
            </a:r>
            <a:endParaRPr lang="zh-CN" altLang="en-US" b="1" dirty="0">
              <a:solidFill>
                <a:schemeClr val="bg1"/>
              </a:solidFill>
              <a:latin typeface="楷体" panose="02010609060101010101" charset="-122"/>
              <a:ea typeface="楷体" panose="02010609060101010101" charset="-122"/>
              <a:sym typeface="+mn-ea"/>
            </a:endParaRPr>
          </a:p>
        </p:txBody>
      </p:sp>
      <p:pic>
        <p:nvPicPr>
          <p:cNvPr id="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5285257"/>
            <a:ext cx="2133600"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4409211"/>
            <a:ext cx="20574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13"/>
          <p:cNvSpPr>
            <a:spLocks noChangeArrowheads="1"/>
          </p:cNvSpPr>
          <p:nvPr/>
        </p:nvSpPr>
        <p:spPr bwMode="auto">
          <a:xfrm>
            <a:off x="3990272" y="5310955"/>
            <a:ext cx="5400675"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nchor="t">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r>
              <a:rPr lang="zh-CN" altLang="en-US" dirty="0">
                <a:latin typeface="楷体" panose="02010609060101010101" charset="-122"/>
                <a:ea typeface="楷体" panose="02010609060101010101" charset="-122"/>
              </a:rPr>
              <a:t>主要产品线：</a:t>
            </a:r>
            <a:r>
              <a:rPr lang="en-US" altLang="zh-CN" dirty="0">
                <a:latin typeface="楷体" panose="02010609060101010101" charset="-122"/>
                <a:ea typeface="楷体" panose="02010609060101010101" charset="-122"/>
              </a:rPr>
              <a:t>Stratix</a:t>
            </a:r>
            <a:r>
              <a:rPr lang="zh-CN" altLang="en-US" dirty="0">
                <a:latin typeface="楷体" panose="02010609060101010101" charset="-122"/>
                <a:ea typeface="楷体" panose="02010609060101010101" charset="-122"/>
              </a:rPr>
              <a:t>系列、</a:t>
            </a:r>
            <a:r>
              <a:rPr lang="en-US" altLang="zh-CN" dirty="0" err="1">
                <a:latin typeface="楷体" panose="02010609060101010101" charset="-122"/>
                <a:ea typeface="楷体" panose="02010609060101010101" charset="-122"/>
              </a:rPr>
              <a:t>Arria</a:t>
            </a:r>
            <a:r>
              <a:rPr lang="zh-CN" altLang="en-US" dirty="0">
                <a:latin typeface="楷体" panose="02010609060101010101" charset="-122"/>
                <a:ea typeface="楷体" panose="02010609060101010101" charset="-122"/>
              </a:rPr>
              <a:t>系列、</a:t>
            </a:r>
            <a:r>
              <a:rPr lang="en-US" altLang="zh-CN" dirty="0">
                <a:latin typeface="楷体" panose="02010609060101010101" charset="-122"/>
                <a:ea typeface="楷体" panose="02010609060101010101" charset="-122"/>
              </a:rPr>
              <a:t>Cyclone</a:t>
            </a:r>
            <a:r>
              <a:rPr lang="zh-CN" altLang="en-US" dirty="0">
                <a:latin typeface="楷体" panose="02010609060101010101" charset="-122"/>
                <a:ea typeface="楷体" panose="02010609060101010101" charset="-122"/>
              </a:rPr>
              <a:t>系列和</a:t>
            </a:r>
            <a:r>
              <a:rPr lang="en-US" altLang="zh-CN" dirty="0">
                <a:latin typeface="楷体" panose="02010609060101010101" charset="-122"/>
                <a:ea typeface="楷体" panose="02010609060101010101" charset="-122"/>
              </a:rPr>
              <a:t>MAX</a:t>
            </a:r>
            <a:r>
              <a:rPr lang="zh-CN" altLang="en-US" dirty="0">
                <a:latin typeface="楷体" panose="02010609060101010101" charset="-122"/>
                <a:ea typeface="楷体" panose="02010609060101010101" charset="-122"/>
              </a:rPr>
              <a:t>系列。已被</a:t>
            </a:r>
            <a:r>
              <a:rPr lang="en-US" altLang="zh-CN" dirty="0">
                <a:latin typeface="楷体" panose="02010609060101010101" charset="-122"/>
                <a:ea typeface="楷体" panose="02010609060101010101" charset="-122"/>
              </a:rPr>
              <a:t>Intel</a:t>
            </a:r>
            <a:r>
              <a:rPr lang="zh-CN" altLang="en-US" dirty="0">
                <a:latin typeface="楷体" panose="02010609060101010101" charset="-122"/>
                <a:ea typeface="楷体" panose="02010609060101010101" charset="-122"/>
              </a:rPr>
              <a:t>收购。</a:t>
            </a:r>
          </a:p>
        </p:txBody>
      </p:sp>
      <p:sp>
        <p:nvSpPr>
          <p:cNvPr id="40" name="TextBox 8"/>
          <p:cNvSpPr txBox="1"/>
          <p:nvPr/>
        </p:nvSpPr>
        <p:spPr>
          <a:xfrm>
            <a:off x="1660155" y="1980871"/>
            <a:ext cx="7794237" cy="1938992"/>
          </a:xfrm>
          <a:prstGeom prst="rect">
            <a:avLst/>
          </a:prstGeom>
          <a:noFill/>
          <a:ln>
            <a:solidFill>
              <a:schemeClr val="accent1"/>
            </a:solidFill>
          </a:ln>
        </p:spPr>
        <p:txBody>
          <a:bodyPr wrap="square" rtlCol="0">
            <a:spAutoFit/>
          </a:bodyPr>
          <a:lstStyle/>
          <a:p>
            <a:pPr marL="285750" indent="-285750">
              <a:lnSpc>
                <a:spcPct val="150000"/>
              </a:lnSpc>
              <a:buFont typeface="Wingdings" panose="05000000000000000000" charset="0"/>
              <a:buChar char=""/>
            </a:pPr>
            <a:r>
              <a:rPr lang="zh-CN" altLang="en-US" sz="2000" dirty="0">
                <a:latin typeface="楷体" panose="02010609060101010101" charset="-122"/>
                <a:ea typeface="楷体" panose="02010609060101010101" charset="-122"/>
              </a:rPr>
              <a:t>全称：</a:t>
            </a:r>
            <a:r>
              <a:rPr lang="en-US" altLang="zh-CN" sz="2000" dirty="0" smtClean="0">
                <a:latin typeface="楷体" panose="02010609060101010101" charset="-122"/>
                <a:ea typeface="楷体" panose="02010609060101010101" charset="-122"/>
              </a:rPr>
              <a:t>Field </a:t>
            </a:r>
            <a:r>
              <a:rPr lang="en-US" altLang="zh-CN" sz="2000" dirty="0">
                <a:latin typeface="楷体" panose="02010609060101010101" charset="-122"/>
                <a:ea typeface="楷体" panose="02010609060101010101" charset="-122"/>
              </a:rPr>
              <a:t>Programmable Gate Device</a:t>
            </a:r>
            <a:r>
              <a:rPr lang="zh-CN" altLang="en-US" sz="2000" dirty="0">
                <a:latin typeface="楷体" panose="02010609060101010101" charset="-122"/>
                <a:ea typeface="楷体" panose="02010609060101010101" charset="-122"/>
              </a:rPr>
              <a:t>，现场可编程逻辑器件</a:t>
            </a:r>
            <a:endParaRPr lang="en-US" altLang="zh-CN" sz="2000" dirty="0">
              <a:latin typeface="楷体" panose="02010609060101010101" charset="-122"/>
              <a:ea typeface="楷体" panose="02010609060101010101" charset="-122"/>
            </a:endParaRPr>
          </a:p>
          <a:p>
            <a:pPr marL="285750" indent="-285750">
              <a:lnSpc>
                <a:spcPct val="150000"/>
              </a:lnSpc>
              <a:buFont typeface="Wingdings" panose="05000000000000000000" charset="0"/>
              <a:buChar char=""/>
            </a:pPr>
            <a:r>
              <a:rPr lang="zh-CN" altLang="en-US" sz="2000" dirty="0">
                <a:latin typeface="楷体" panose="02010609060101010101" charset="-122"/>
                <a:ea typeface="楷体" panose="02010609060101010101" charset="-122"/>
              </a:rPr>
              <a:t>架构：基于内嵌</a:t>
            </a:r>
            <a:r>
              <a:rPr lang="en-US" altLang="zh-CN" sz="2000" dirty="0">
                <a:latin typeface="楷体" panose="02010609060101010101" charset="-122"/>
                <a:ea typeface="楷体" panose="02010609060101010101" charset="-122"/>
              </a:rPr>
              <a:t>SRAM</a:t>
            </a:r>
            <a:r>
              <a:rPr lang="zh-CN" altLang="en-US" sz="2000" dirty="0">
                <a:latin typeface="楷体" panose="02010609060101010101" charset="-122"/>
                <a:ea typeface="楷体" panose="02010609060101010101" charset="-122"/>
              </a:rPr>
              <a:t>工艺的查找表加触发器架构</a:t>
            </a:r>
            <a:endParaRPr lang="en-US" altLang="zh-CN" sz="2000" dirty="0">
              <a:latin typeface="楷体" panose="02010609060101010101" charset="-122"/>
              <a:ea typeface="楷体" panose="02010609060101010101" charset="-122"/>
            </a:endParaRPr>
          </a:p>
          <a:p>
            <a:pPr marL="285750" indent="-285750">
              <a:lnSpc>
                <a:spcPct val="150000"/>
              </a:lnSpc>
              <a:buFont typeface="Wingdings" panose="05000000000000000000" charset="0"/>
              <a:buChar char=""/>
            </a:pPr>
            <a:r>
              <a:rPr lang="zh-CN" altLang="en-US" sz="2000" dirty="0">
                <a:latin typeface="楷体" panose="02010609060101010101" charset="-122"/>
                <a:ea typeface="楷体" panose="02010609060101010101" charset="-122"/>
              </a:rPr>
              <a:t>组成：可编程</a:t>
            </a:r>
            <a:r>
              <a:rPr lang="en-US" altLang="zh-CN" sz="2000" dirty="0">
                <a:latin typeface="楷体" panose="02010609060101010101" charset="-122"/>
                <a:ea typeface="楷体" panose="02010609060101010101" charset="-122"/>
              </a:rPr>
              <a:t>I/O</a:t>
            </a:r>
            <a:r>
              <a:rPr lang="zh-CN" altLang="en-US" sz="2000" dirty="0">
                <a:latin typeface="楷体" panose="02010609060101010101" charset="-122"/>
                <a:ea typeface="楷体" panose="02010609060101010101" charset="-122"/>
              </a:rPr>
              <a:t>、可编程逻辑单元、内嵌</a:t>
            </a:r>
            <a:r>
              <a:rPr lang="en-US" altLang="zh-CN" sz="2000" dirty="0">
                <a:latin typeface="楷体" panose="02010609060101010101" charset="-122"/>
                <a:ea typeface="楷体" panose="02010609060101010101" charset="-122"/>
              </a:rPr>
              <a:t>RAM</a:t>
            </a:r>
            <a:r>
              <a:rPr lang="zh-CN" altLang="en-US" sz="2000" dirty="0">
                <a:latin typeface="楷体" panose="02010609060101010101" charset="-122"/>
                <a:ea typeface="楷体" panose="02010609060101010101" charset="-122"/>
              </a:rPr>
              <a:t>单元、时钟管理单元、</a:t>
            </a:r>
            <a:r>
              <a:rPr lang="en-US" altLang="zh-CN" sz="2000" dirty="0">
                <a:latin typeface="楷体" panose="02010609060101010101" charset="-122"/>
                <a:ea typeface="楷体" panose="02010609060101010101" charset="-122"/>
              </a:rPr>
              <a:t>DSP</a:t>
            </a:r>
            <a:r>
              <a:rPr lang="zh-CN" altLang="en-US" sz="2000" dirty="0">
                <a:latin typeface="楷体" panose="02010609060101010101" charset="-122"/>
                <a:ea typeface="楷体" panose="02010609060101010101" charset="-122"/>
              </a:rPr>
              <a:t>单元、内嵌硬核等</a:t>
            </a:r>
            <a:endParaRPr lang="en-US" altLang="zh-CN" sz="2000" dirty="0">
              <a:latin typeface="楷体" panose="02010609060101010101" charset="-122"/>
              <a:ea typeface="楷体" panose="02010609060101010101" charset="-122"/>
            </a:endParaRPr>
          </a:p>
        </p:txBody>
      </p:sp>
      <p:sp>
        <p:nvSpPr>
          <p:cNvPr id="41" name="Rectangle 13"/>
          <p:cNvSpPr>
            <a:spLocks noChangeArrowheads="1"/>
          </p:cNvSpPr>
          <p:nvPr/>
        </p:nvSpPr>
        <p:spPr bwMode="auto">
          <a:xfrm>
            <a:off x="3914071" y="4392433"/>
            <a:ext cx="5400675"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nchor="t">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r>
              <a:rPr lang="zh-CN" altLang="en-US" dirty="0">
                <a:latin typeface="楷体" panose="02010609060101010101" charset="-122"/>
                <a:ea typeface="楷体" panose="02010609060101010101" charset="-122"/>
              </a:rPr>
              <a:t>主要产品线：</a:t>
            </a:r>
            <a:r>
              <a:rPr lang="en-US" altLang="zh-CN" dirty="0" err="1">
                <a:latin typeface="楷体" panose="02010609060101010101" charset="-122"/>
                <a:ea typeface="楷体" panose="02010609060101010101" charset="-122"/>
              </a:rPr>
              <a:t>Virtex</a:t>
            </a:r>
            <a:r>
              <a:rPr lang="zh-CN" altLang="en-US" dirty="0">
                <a:latin typeface="楷体" panose="02010609060101010101" charset="-122"/>
                <a:ea typeface="楷体" panose="02010609060101010101" charset="-122"/>
              </a:rPr>
              <a:t>系列、</a:t>
            </a:r>
            <a:r>
              <a:rPr lang="en-US" altLang="zh-CN" dirty="0">
                <a:latin typeface="楷体" panose="02010609060101010101" charset="-122"/>
                <a:ea typeface="楷体" panose="02010609060101010101" charset="-122"/>
              </a:rPr>
              <a:t>Zynq</a:t>
            </a:r>
            <a:r>
              <a:rPr lang="zh-CN" altLang="en-US" dirty="0">
                <a:latin typeface="楷体" panose="02010609060101010101" charset="-122"/>
                <a:ea typeface="楷体" panose="02010609060101010101" charset="-122"/>
              </a:rPr>
              <a:t>系列、</a:t>
            </a:r>
            <a:r>
              <a:rPr lang="en-US" altLang="zh-CN" dirty="0" err="1">
                <a:latin typeface="楷体" panose="02010609060101010101" charset="-122"/>
                <a:ea typeface="楷体" panose="02010609060101010101" charset="-122"/>
              </a:rPr>
              <a:t>Kintex</a:t>
            </a:r>
            <a:r>
              <a:rPr lang="zh-CN" altLang="en-US" dirty="0">
                <a:latin typeface="楷体" panose="02010609060101010101" charset="-122"/>
                <a:ea typeface="楷体" panose="02010609060101010101" charset="-122"/>
              </a:rPr>
              <a:t>系列、</a:t>
            </a:r>
            <a:r>
              <a:rPr lang="en-US" altLang="zh-CN" dirty="0" err="1">
                <a:latin typeface="楷体" panose="02010609060101010101" charset="-122"/>
                <a:ea typeface="楷体" panose="02010609060101010101" charset="-122"/>
              </a:rPr>
              <a:t>Artix</a:t>
            </a:r>
            <a:r>
              <a:rPr lang="zh-CN" altLang="en-US" dirty="0">
                <a:latin typeface="楷体" panose="02010609060101010101" charset="-122"/>
                <a:ea typeface="楷体" panose="02010609060101010101" charset="-122"/>
              </a:rPr>
              <a:t>系列和</a:t>
            </a:r>
            <a:r>
              <a:rPr lang="en-US" altLang="zh-CN" dirty="0">
                <a:latin typeface="楷体" panose="02010609060101010101" charset="-122"/>
                <a:ea typeface="楷体" panose="02010609060101010101" charset="-122"/>
              </a:rPr>
              <a:t>Spartan</a:t>
            </a:r>
            <a:r>
              <a:rPr lang="zh-CN" altLang="en-US" dirty="0">
                <a:latin typeface="楷体" panose="02010609060101010101" charset="-122"/>
                <a:ea typeface="楷体" panose="02010609060101010101" charset="-122"/>
              </a:rPr>
              <a:t>系列。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b="1" dirty="0" smtClean="0">
                <a:latin typeface="楷体" panose="02010609060101010101" charset="-122"/>
                <a:ea typeface="楷体" panose="02010609060101010101" charset="-122"/>
                <a:sym typeface="+mn-ea"/>
              </a:rPr>
              <a:t>FPGA</a:t>
            </a:r>
            <a:r>
              <a:rPr lang="zh-CN" altLang="en-US" b="1" dirty="0">
                <a:latin typeface="楷体" panose="02010609060101010101" charset="-122"/>
                <a:ea typeface="楷体" panose="02010609060101010101" charset="-122"/>
                <a:sym typeface="+mn-ea"/>
              </a:rPr>
              <a:t>常用术语</a:t>
            </a:r>
            <a:endParaRPr lang="zh-CN" altLang="en-US" b="1" dirty="0">
              <a:solidFill>
                <a:schemeClr val="bg1"/>
              </a:solidFill>
              <a:latin typeface="楷体" panose="02010609060101010101" charset="-122"/>
              <a:ea typeface="楷体" panose="02010609060101010101" charset="-122"/>
              <a:sym typeface="+mn-ea"/>
            </a:endParaRPr>
          </a:p>
        </p:txBody>
      </p:sp>
      <p:sp>
        <p:nvSpPr>
          <p:cNvPr id="9" name="矩形 8"/>
          <p:cNvSpPr/>
          <p:nvPr/>
        </p:nvSpPr>
        <p:spPr>
          <a:xfrm>
            <a:off x="1337980" y="1381929"/>
            <a:ext cx="8604250" cy="4878259"/>
          </a:xfrm>
          <a:prstGeom prst="rect">
            <a:avLst/>
          </a:prstGeom>
        </p:spPr>
        <p:txBody>
          <a:bodyPr>
            <a:spAutoFit/>
          </a:bodyPr>
          <a:lstStyle/>
          <a:p>
            <a:pPr>
              <a:lnSpc>
                <a:spcPct val="130000"/>
              </a:lnSpc>
              <a:buClr>
                <a:srgbClr val="0070C0"/>
              </a:buClr>
              <a:buFont typeface="Wingdings" panose="05000000000000000000" pitchFamily="2" charset="2"/>
              <a:buChar char="u"/>
              <a:defRPr/>
            </a:pPr>
            <a:r>
              <a:rPr lang="en-US" altLang="zh-CN" sz="2000" b="1" dirty="0">
                <a:solidFill>
                  <a:schemeClr val="accent2">
                    <a:lumMod val="50000"/>
                  </a:schemeClr>
                </a:solidFill>
                <a:latin typeface="楷体" panose="02010609060101010101" charset="-122"/>
                <a:ea typeface="楷体" panose="02010609060101010101" charset="-122"/>
              </a:rPr>
              <a:t>  </a:t>
            </a:r>
            <a:r>
              <a:rPr lang="en-US" altLang="zh-CN" sz="2000" b="1" dirty="0">
                <a:solidFill>
                  <a:srgbClr val="0070C0"/>
                </a:solidFill>
                <a:latin typeface="楷体" panose="02010609060101010101" charset="-122"/>
                <a:ea typeface="楷体" panose="02010609060101010101" charset="-122"/>
              </a:rPr>
              <a:t>IP</a:t>
            </a:r>
            <a:r>
              <a:rPr lang="zh-CN" altLang="en-US" sz="2000" b="1" dirty="0">
                <a:solidFill>
                  <a:srgbClr val="0070C0"/>
                </a:solidFill>
                <a:latin typeface="楷体" panose="02010609060101010101" charset="-122"/>
                <a:ea typeface="楷体" panose="02010609060101010101" charset="-122"/>
              </a:rPr>
              <a:t>核（</a:t>
            </a:r>
            <a:r>
              <a:rPr lang="en-US" altLang="zh-CN" sz="2000" b="1" dirty="0">
                <a:solidFill>
                  <a:srgbClr val="0070C0"/>
                </a:solidFill>
                <a:latin typeface="楷体" panose="02010609060101010101" charset="-122"/>
                <a:ea typeface="楷体" panose="02010609060101010101" charset="-122"/>
              </a:rPr>
              <a:t>Intellectual Property</a:t>
            </a:r>
            <a:r>
              <a:rPr lang="zh-CN" altLang="en-US" sz="2000" b="1" dirty="0">
                <a:solidFill>
                  <a:srgbClr val="0070C0"/>
                </a:solidFill>
                <a:latin typeface="楷体" panose="02010609060101010101" charset="-122"/>
                <a:ea typeface="楷体" panose="02010609060101010101" charset="-122"/>
              </a:rPr>
              <a:t>）</a:t>
            </a:r>
            <a:endParaRPr lang="en-US" altLang="zh-CN" sz="20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000" b="1" dirty="0">
                <a:solidFill>
                  <a:schemeClr val="accent2">
                    <a:lumMod val="50000"/>
                  </a:schemeClr>
                </a:solidFill>
                <a:latin typeface="楷体" panose="02010609060101010101" charset="-122"/>
                <a:ea typeface="楷体" panose="02010609060101010101" charset="-122"/>
              </a:rPr>
              <a:t>      </a:t>
            </a:r>
            <a:r>
              <a:rPr lang="zh-CN" altLang="en-US" sz="2000" b="1" dirty="0">
                <a:solidFill>
                  <a:schemeClr val="accent2">
                    <a:lumMod val="50000"/>
                  </a:schemeClr>
                </a:solidFill>
                <a:latin typeface="楷体" panose="02010609060101010101" charset="-122"/>
                <a:ea typeface="楷体" panose="02010609060101010101" charset="-122"/>
              </a:rPr>
              <a:t>即知识产权，是一段具有特定电路功能的硬件描述语言程序 </a:t>
            </a:r>
          </a:p>
          <a:p>
            <a:pPr>
              <a:lnSpc>
                <a:spcPct val="130000"/>
              </a:lnSpc>
              <a:buFont typeface="Wingdings" panose="05000000000000000000" pitchFamily="2" charset="2"/>
              <a:buChar char="u"/>
              <a:defRPr/>
            </a:pPr>
            <a:r>
              <a:rPr lang="zh-CN" altLang="en-US" sz="2000" b="1" dirty="0">
                <a:solidFill>
                  <a:srgbClr val="0070C0"/>
                </a:solidFill>
                <a:latin typeface="楷体" panose="02010609060101010101" charset="-122"/>
                <a:ea typeface="楷体" panose="02010609060101010101" charset="-122"/>
              </a:rPr>
              <a:t>  软核（</a:t>
            </a:r>
            <a:r>
              <a:rPr lang="en-US" altLang="zh-CN" sz="2000" b="1" dirty="0">
                <a:solidFill>
                  <a:srgbClr val="0070C0"/>
                </a:solidFill>
                <a:latin typeface="楷体" panose="02010609060101010101" charset="-122"/>
                <a:ea typeface="楷体" panose="02010609060101010101" charset="-122"/>
              </a:rPr>
              <a:t>Soft Core</a:t>
            </a:r>
            <a:r>
              <a:rPr lang="zh-CN" altLang="en-US" sz="2000" b="1" dirty="0">
                <a:solidFill>
                  <a:srgbClr val="0070C0"/>
                </a:solidFill>
                <a:latin typeface="楷体" panose="02010609060101010101" charset="-122"/>
                <a:ea typeface="楷体" panose="02010609060101010101" charset="-122"/>
              </a:rPr>
              <a:t>）</a:t>
            </a:r>
            <a:endParaRPr lang="en-US" altLang="zh-CN" sz="20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000" b="1" dirty="0">
                <a:solidFill>
                  <a:schemeClr val="accent2">
                    <a:lumMod val="50000"/>
                  </a:schemeClr>
                </a:solidFill>
                <a:latin typeface="楷体" panose="02010609060101010101" charset="-122"/>
                <a:ea typeface="楷体" panose="02010609060101010101" charset="-122"/>
              </a:rPr>
              <a:t>      </a:t>
            </a:r>
            <a:r>
              <a:rPr lang="zh-CN" altLang="en-US" sz="2000" b="1" dirty="0">
                <a:solidFill>
                  <a:schemeClr val="accent2">
                    <a:lumMod val="50000"/>
                  </a:schemeClr>
                </a:solidFill>
                <a:latin typeface="楷体" panose="02010609060101010101" charset="-122"/>
                <a:ea typeface="楷体" panose="02010609060101010101" charset="-122"/>
              </a:rPr>
              <a:t>用</a:t>
            </a:r>
            <a:r>
              <a:rPr lang="en-US" altLang="zh-CN" sz="2000" b="1" dirty="0">
                <a:solidFill>
                  <a:schemeClr val="accent2">
                    <a:lumMod val="50000"/>
                  </a:schemeClr>
                </a:solidFill>
                <a:latin typeface="楷体" panose="02010609060101010101" charset="-122"/>
                <a:ea typeface="楷体" panose="02010609060101010101" charset="-122"/>
              </a:rPr>
              <a:t>HDL</a:t>
            </a:r>
            <a:r>
              <a:rPr lang="zh-CN" altLang="en-US" sz="2000" b="1" dirty="0">
                <a:solidFill>
                  <a:schemeClr val="accent2">
                    <a:lumMod val="50000"/>
                  </a:schemeClr>
                </a:solidFill>
                <a:latin typeface="楷体" panose="02010609060101010101" charset="-122"/>
                <a:ea typeface="楷体" panose="02010609060101010101" charset="-122"/>
              </a:rPr>
              <a:t>语言建立的数字系统模型</a:t>
            </a:r>
          </a:p>
          <a:p>
            <a:pPr>
              <a:lnSpc>
                <a:spcPct val="130000"/>
              </a:lnSpc>
              <a:buClr>
                <a:srgbClr val="0070C0"/>
              </a:buClr>
              <a:buFont typeface="Wingdings" panose="05000000000000000000" pitchFamily="2" charset="2"/>
              <a:buChar char="u"/>
              <a:defRPr/>
            </a:pPr>
            <a:r>
              <a:rPr lang="zh-CN" altLang="en-US" sz="2000" b="1" dirty="0">
                <a:solidFill>
                  <a:schemeClr val="accent2">
                    <a:lumMod val="50000"/>
                  </a:schemeClr>
                </a:solidFill>
                <a:latin typeface="楷体" panose="02010609060101010101" charset="-122"/>
                <a:ea typeface="楷体" panose="02010609060101010101" charset="-122"/>
              </a:rPr>
              <a:t>  </a:t>
            </a:r>
            <a:r>
              <a:rPr lang="zh-CN" altLang="en-US" sz="2000" b="1" dirty="0">
                <a:solidFill>
                  <a:srgbClr val="0070C0"/>
                </a:solidFill>
                <a:latin typeface="楷体" panose="02010609060101010101" charset="-122"/>
                <a:ea typeface="楷体" panose="02010609060101010101" charset="-122"/>
              </a:rPr>
              <a:t>硬核（</a:t>
            </a:r>
            <a:r>
              <a:rPr lang="en-US" altLang="zh-CN" sz="2000" b="1" dirty="0">
                <a:solidFill>
                  <a:srgbClr val="0070C0"/>
                </a:solidFill>
                <a:latin typeface="楷体" panose="02010609060101010101" charset="-122"/>
                <a:ea typeface="楷体" panose="02010609060101010101" charset="-122"/>
              </a:rPr>
              <a:t>Hard Core</a:t>
            </a:r>
            <a:r>
              <a:rPr lang="zh-CN" altLang="en-US" sz="2000" b="1" dirty="0">
                <a:solidFill>
                  <a:srgbClr val="0070C0"/>
                </a:solidFill>
                <a:latin typeface="楷体" panose="02010609060101010101" charset="-122"/>
                <a:ea typeface="楷体" panose="02010609060101010101" charset="-122"/>
              </a:rPr>
              <a:t>）</a:t>
            </a:r>
            <a:endParaRPr lang="en-US" altLang="zh-CN" sz="20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000" b="1" dirty="0">
                <a:solidFill>
                  <a:schemeClr val="accent2">
                    <a:lumMod val="50000"/>
                  </a:schemeClr>
                </a:solidFill>
                <a:latin typeface="楷体" panose="02010609060101010101" charset="-122"/>
                <a:ea typeface="楷体" panose="02010609060101010101" charset="-122"/>
              </a:rPr>
              <a:t>      </a:t>
            </a:r>
            <a:r>
              <a:rPr lang="zh-CN" altLang="en-US" sz="2000" b="1" dirty="0">
                <a:solidFill>
                  <a:schemeClr val="accent2">
                    <a:lumMod val="50000"/>
                  </a:schemeClr>
                </a:solidFill>
                <a:latin typeface="楷体" panose="02010609060101010101" charset="-122"/>
                <a:ea typeface="楷体" panose="02010609060101010101" charset="-122"/>
              </a:rPr>
              <a:t>在芯片内部已完成特定布局布线、具备特定功能的数字系统模型</a:t>
            </a:r>
          </a:p>
          <a:p>
            <a:pPr>
              <a:lnSpc>
                <a:spcPct val="130000"/>
              </a:lnSpc>
              <a:buFont typeface="Wingdings" panose="05000000000000000000" pitchFamily="2" charset="2"/>
              <a:buChar char="u"/>
              <a:defRPr/>
            </a:pPr>
            <a:r>
              <a:rPr lang="zh-CN" altLang="en-US" sz="2000" b="1" dirty="0">
                <a:solidFill>
                  <a:srgbClr val="0070C0"/>
                </a:solidFill>
                <a:latin typeface="楷体" panose="02010609060101010101" charset="-122"/>
                <a:ea typeface="楷体" panose="02010609060101010101" charset="-122"/>
              </a:rPr>
              <a:t>  网表（</a:t>
            </a:r>
            <a:r>
              <a:rPr lang="en-US" altLang="zh-CN" sz="2000" b="1" dirty="0" err="1">
                <a:solidFill>
                  <a:srgbClr val="0070C0"/>
                </a:solidFill>
                <a:latin typeface="楷体" panose="02010609060101010101" charset="-122"/>
                <a:ea typeface="楷体" panose="02010609060101010101" charset="-122"/>
              </a:rPr>
              <a:t>netlist</a:t>
            </a:r>
            <a:r>
              <a:rPr lang="zh-CN" altLang="en-US" sz="2000" b="1" dirty="0">
                <a:solidFill>
                  <a:srgbClr val="0070C0"/>
                </a:solidFill>
                <a:latin typeface="楷体" panose="02010609060101010101" charset="-122"/>
                <a:ea typeface="楷体" panose="02010609060101010101" charset="-122"/>
              </a:rPr>
              <a:t>）</a:t>
            </a:r>
            <a:endParaRPr lang="en-US" altLang="zh-CN" sz="20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000" b="1" dirty="0">
                <a:solidFill>
                  <a:schemeClr val="accent2">
                    <a:lumMod val="50000"/>
                  </a:schemeClr>
                </a:solidFill>
                <a:latin typeface="楷体" panose="02010609060101010101" charset="-122"/>
                <a:ea typeface="楷体" panose="02010609060101010101" charset="-122"/>
              </a:rPr>
              <a:t>     </a:t>
            </a:r>
            <a:r>
              <a:rPr lang="zh-CN" altLang="en-US" sz="2000" b="1" dirty="0">
                <a:solidFill>
                  <a:schemeClr val="accent2">
                    <a:lumMod val="50000"/>
                  </a:schemeClr>
                </a:solidFill>
                <a:latin typeface="楷体" panose="02010609060101010101" charset="-122"/>
                <a:ea typeface="楷体" panose="02010609060101010101" charset="-122"/>
              </a:rPr>
              <a:t>是一个电路的雏形、电路之间硬件的连接形式</a:t>
            </a:r>
            <a:endParaRPr lang="zh-CN" altLang="en-US" sz="2000" b="1" dirty="0">
              <a:solidFill>
                <a:srgbClr val="0070C0"/>
              </a:solidFill>
              <a:latin typeface="楷体" panose="02010609060101010101" charset="-122"/>
              <a:ea typeface="楷体" panose="02010609060101010101" charset="-122"/>
            </a:endParaRPr>
          </a:p>
          <a:p>
            <a:pPr>
              <a:lnSpc>
                <a:spcPct val="130000"/>
              </a:lnSpc>
              <a:buFont typeface="Wingdings" panose="05000000000000000000" pitchFamily="2" charset="2"/>
              <a:buChar char="u"/>
              <a:defRPr/>
            </a:pPr>
            <a:r>
              <a:rPr lang="zh-CN" altLang="en-US" sz="2000" b="1" dirty="0">
                <a:solidFill>
                  <a:srgbClr val="0070C0"/>
                </a:solidFill>
                <a:latin typeface="楷体" panose="02010609060101010101" charset="-122"/>
                <a:ea typeface="楷体" panose="02010609060101010101" charset="-122"/>
              </a:rPr>
              <a:t>  综合（</a:t>
            </a:r>
            <a:r>
              <a:rPr lang="en-US" altLang="zh-CN" sz="2000" b="1" dirty="0">
                <a:solidFill>
                  <a:srgbClr val="0070C0"/>
                </a:solidFill>
                <a:latin typeface="楷体" panose="02010609060101010101" charset="-122"/>
                <a:ea typeface="楷体" panose="02010609060101010101" charset="-122"/>
              </a:rPr>
              <a:t>Synthesis</a:t>
            </a:r>
            <a:r>
              <a:rPr lang="zh-CN" altLang="en-US" sz="2000" b="1" dirty="0">
                <a:solidFill>
                  <a:srgbClr val="0070C0"/>
                </a:solidFill>
                <a:latin typeface="楷体" panose="02010609060101010101" charset="-122"/>
                <a:ea typeface="楷体" panose="02010609060101010101" charset="-122"/>
              </a:rPr>
              <a:t>）</a:t>
            </a:r>
            <a:endParaRPr lang="en-US" altLang="zh-CN" sz="20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000" b="1" dirty="0">
                <a:solidFill>
                  <a:schemeClr val="accent2">
                    <a:lumMod val="50000"/>
                  </a:schemeClr>
                </a:solidFill>
                <a:latin typeface="楷体" panose="02010609060101010101" charset="-122"/>
                <a:ea typeface="楷体" panose="02010609060101010101" charset="-122"/>
              </a:rPr>
              <a:t>     </a:t>
            </a:r>
            <a:r>
              <a:rPr lang="zh-CN" altLang="en-US" sz="2000" b="1" dirty="0" smtClean="0">
                <a:solidFill>
                  <a:schemeClr val="accent2">
                    <a:lumMod val="50000"/>
                  </a:schemeClr>
                </a:solidFill>
                <a:latin typeface="楷体" panose="02010609060101010101" charset="-122"/>
                <a:ea typeface="楷体" panose="02010609060101010101" charset="-122"/>
              </a:rPr>
              <a:t>是</a:t>
            </a:r>
            <a:r>
              <a:rPr lang="zh-CN" altLang="en-US" sz="2000" b="1" dirty="0">
                <a:solidFill>
                  <a:schemeClr val="accent2">
                    <a:lumMod val="50000"/>
                  </a:schemeClr>
                </a:solidFill>
                <a:latin typeface="楷体" panose="02010609060101010101" charset="-122"/>
                <a:ea typeface="楷体" panose="02010609060101010101" charset="-122"/>
              </a:rPr>
              <a:t>在所给的标准单元库和设计约束的前提下，将对电路的</a:t>
            </a:r>
            <a:r>
              <a:rPr lang="en-US" altLang="zh-CN" sz="2000" b="1" dirty="0">
                <a:solidFill>
                  <a:schemeClr val="accent2">
                    <a:lumMod val="50000"/>
                  </a:schemeClr>
                </a:solidFill>
                <a:latin typeface="楷体" panose="02010609060101010101" charset="-122"/>
                <a:ea typeface="楷体" panose="02010609060101010101" charset="-122"/>
              </a:rPr>
              <a:t>HDL</a:t>
            </a:r>
            <a:r>
              <a:rPr lang="zh-CN" altLang="en-US" sz="2000" b="1" dirty="0">
                <a:solidFill>
                  <a:schemeClr val="accent2">
                    <a:lumMod val="50000"/>
                  </a:schemeClr>
                </a:solidFill>
                <a:latin typeface="楷体" panose="02010609060101010101" charset="-122"/>
                <a:ea typeface="楷体" panose="02010609060101010101" charset="-122"/>
              </a:rPr>
              <a:t>高级语言描述</a:t>
            </a:r>
            <a:r>
              <a:rPr lang="zh-CN" altLang="en-US" sz="2000" b="1" dirty="0" smtClean="0">
                <a:solidFill>
                  <a:schemeClr val="accent2">
                    <a:lumMod val="50000"/>
                  </a:schemeClr>
                </a:solidFill>
                <a:latin typeface="楷体" panose="02010609060101010101" charset="-122"/>
                <a:ea typeface="楷体" panose="02010609060101010101" charset="-122"/>
              </a:rPr>
              <a:t>，转化</a:t>
            </a:r>
            <a:r>
              <a:rPr lang="zh-CN" altLang="en-US" sz="2000" b="1" dirty="0">
                <a:solidFill>
                  <a:schemeClr val="accent2">
                    <a:lumMod val="50000"/>
                  </a:schemeClr>
                </a:solidFill>
                <a:latin typeface="楷体" panose="02010609060101010101" charset="-122"/>
                <a:ea typeface="楷体" panose="02010609060101010101" charset="-122"/>
              </a:rPr>
              <a:t>成优化过的门级网表的处理过程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楷体" panose="02010609060101010101" charset="-122"/>
                <a:ea typeface="楷体" panose="02010609060101010101" charset="-122"/>
              </a:rPr>
              <a:t>FPGA</a:t>
            </a:r>
            <a:r>
              <a:rPr lang="zh-CN" altLang="en-US" dirty="0">
                <a:solidFill>
                  <a:schemeClr val="bg2">
                    <a:lumMod val="10000"/>
                  </a:schemeClr>
                </a:solidFill>
                <a:latin typeface="楷体" panose="02010609060101010101" charset="-122"/>
                <a:ea typeface="楷体" panose="02010609060101010101" charset="-122"/>
                <a:sym typeface="+mn-ea"/>
              </a:rPr>
              <a:t>开发</a:t>
            </a:r>
            <a:r>
              <a:rPr lang="zh-CN" altLang="en-US" dirty="0" smtClean="0">
                <a:solidFill>
                  <a:schemeClr val="bg2">
                    <a:lumMod val="10000"/>
                  </a:schemeClr>
                </a:solidFill>
                <a:latin typeface="楷体" panose="02010609060101010101" charset="-122"/>
                <a:ea typeface="楷体" panose="02010609060101010101" charset="-122"/>
                <a:sym typeface="+mn-ea"/>
              </a:rPr>
              <a:t>工具</a:t>
            </a:r>
            <a:r>
              <a:rPr lang="zh-CN" altLang="en-US" dirty="0">
                <a:latin typeface="楷体" panose="02010609060101010101" charset="-122"/>
                <a:ea typeface="楷体" panose="02010609060101010101" charset="-122"/>
              </a:rPr>
              <a:t/>
            </a:r>
            <a:br>
              <a:rPr lang="zh-CN" altLang="en-US" dirty="0">
                <a:latin typeface="楷体" panose="02010609060101010101" charset="-122"/>
                <a:ea typeface="楷体" panose="02010609060101010101" charset="-122"/>
              </a:rPr>
            </a:br>
            <a:endParaRPr lang="zh-CN" altLang="en-US" dirty="0">
              <a:latin typeface="楷体" panose="02010609060101010101" charset="-122"/>
              <a:ea typeface="楷体" panose="02010609060101010101" charset="-122"/>
            </a:endParaRPr>
          </a:p>
        </p:txBody>
      </p:sp>
      <p:sp>
        <p:nvSpPr>
          <p:cNvPr id="6" name="矩形 5"/>
          <p:cNvSpPr/>
          <p:nvPr/>
        </p:nvSpPr>
        <p:spPr>
          <a:xfrm>
            <a:off x="23750" y="1503913"/>
            <a:ext cx="4857008" cy="4164217"/>
          </a:xfrm>
          <a:prstGeom prst="rect">
            <a:avLst/>
          </a:prstGeom>
        </p:spPr>
        <p:txBody>
          <a:bodyPr wrap="square">
            <a:spAutoFit/>
          </a:bodyPr>
          <a:lstStyle/>
          <a:p>
            <a:pPr>
              <a:lnSpc>
                <a:spcPct val="130000"/>
              </a:lnSpc>
              <a:buClr>
                <a:srgbClr val="0070C0"/>
              </a:buClr>
              <a:buFont typeface="Wingdings" panose="05000000000000000000" pitchFamily="2" charset="2"/>
              <a:buChar char="u"/>
              <a:defRPr/>
            </a:pPr>
            <a:r>
              <a:rPr lang="en-US" altLang="zh-CN" sz="2400" b="1" dirty="0">
                <a:solidFill>
                  <a:schemeClr val="accent2">
                    <a:lumMod val="50000"/>
                  </a:schemeClr>
                </a:solidFill>
                <a:latin typeface="楷体" panose="02010609060101010101" charset="-122"/>
                <a:ea typeface="楷体" panose="02010609060101010101" charset="-122"/>
              </a:rPr>
              <a:t>  </a:t>
            </a:r>
            <a:r>
              <a:rPr lang="zh-CN" altLang="en-US" sz="2400" b="1" dirty="0">
                <a:solidFill>
                  <a:srgbClr val="0070C0"/>
                </a:solidFill>
                <a:latin typeface="楷体" panose="02010609060101010101" charset="-122"/>
                <a:ea typeface="楷体" panose="02010609060101010101" charset="-122"/>
              </a:rPr>
              <a:t>编程语言</a:t>
            </a:r>
            <a:endParaRPr lang="en-US" altLang="zh-CN" sz="24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400" b="1" dirty="0">
                <a:solidFill>
                  <a:schemeClr val="accent2">
                    <a:lumMod val="50000"/>
                  </a:schemeClr>
                </a:solidFill>
                <a:latin typeface="楷体" panose="02010609060101010101" charset="-122"/>
                <a:ea typeface="楷体" panose="02010609060101010101" charset="-122"/>
              </a:rPr>
              <a:t> </a:t>
            </a:r>
            <a:r>
              <a:rPr lang="en-US" altLang="zh-CN" sz="2400" b="1" dirty="0" smtClean="0">
                <a:solidFill>
                  <a:schemeClr val="accent2">
                    <a:lumMod val="50000"/>
                  </a:schemeClr>
                </a:solidFill>
                <a:latin typeface="楷体" panose="02010609060101010101" charset="-122"/>
                <a:ea typeface="楷体" panose="02010609060101010101" charset="-122"/>
              </a:rPr>
              <a:t>Verilog</a:t>
            </a:r>
            <a:r>
              <a:rPr lang="zh-CN" altLang="en-US" sz="2400" b="1" dirty="0">
                <a:solidFill>
                  <a:schemeClr val="accent2">
                    <a:lumMod val="50000"/>
                  </a:schemeClr>
                </a:solidFill>
                <a:latin typeface="楷体" panose="02010609060101010101" charset="-122"/>
                <a:ea typeface="楷体" panose="02010609060101010101" charset="-122"/>
              </a:rPr>
              <a:t>或</a:t>
            </a:r>
            <a:r>
              <a:rPr lang="en-US" altLang="zh-CN" sz="2400" b="1" dirty="0">
                <a:solidFill>
                  <a:schemeClr val="accent2">
                    <a:lumMod val="50000"/>
                  </a:schemeClr>
                </a:solidFill>
                <a:latin typeface="楷体" panose="02010609060101010101" charset="-122"/>
                <a:ea typeface="楷体" panose="02010609060101010101" charset="-122"/>
              </a:rPr>
              <a:t>VHDL</a:t>
            </a:r>
            <a:r>
              <a:rPr lang="zh-CN" altLang="en-US" sz="2400" b="1" dirty="0">
                <a:solidFill>
                  <a:schemeClr val="accent2">
                    <a:lumMod val="50000"/>
                  </a:schemeClr>
                </a:solidFill>
                <a:latin typeface="楷体" panose="02010609060101010101" charset="-122"/>
                <a:ea typeface="楷体" panose="02010609060101010101" charset="-122"/>
              </a:rPr>
              <a:t>硬件逻辑描述语言</a:t>
            </a:r>
          </a:p>
          <a:p>
            <a:pPr>
              <a:lnSpc>
                <a:spcPct val="130000"/>
              </a:lnSpc>
              <a:buFont typeface="Wingdings" panose="05000000000000000000" pitchFamily="2" charset="2"/>
              <a:buChar char="u"/>
              <a:defRPr/>
            </a:pPr>
            <a:r>
              <a:rPr lang="zh-CN" altLang="en-US" sz="2400" b="1" dirty="0">
                <a:solidFill>
                  <a:srgbClr val="0070C0"/>
                </a:solidFill>
                <a:latin typeface="楷体" panose="02010609060101010101" charset="-122"/>
                <a:ea typeface="楷体" panose="02010609060101010101" charset="-122"/>
              </a:rPr>
              <a:t>  开发工具</a:t>
            </a:r>
            <a:endParaRPr lang="en-US" altLang="zh-CN" sz="24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400" b="1" dirty="0">
                <a:solidFill>
                  <a:schemeClr val="accent2">
                    <a:lumMod val="50000"/>
                  </a:schemeClr>
                </a:solidFill>
                <a:latin typeface="楷体" panose="02010609060101010101" charset="-122"/>
                <a:ea typeface="楷体" panose="02010609060101010101" charset="-122"/>
              </a:rPr>
              <a:t> </a:t>
            </a:r>
            <a:r>
              <a:rPr lang="en-US" altLang="zh-CN" sz="2400" b="1" dirty="0" smtClean="0">
                <a:solidFill>
                  <a:schemeClr val="accent2">
                    <a:lumMod val="50000"/>
                  </a:schemeClr>
                </a:solidFill>
                <a:latin typeface="楷体" panose="02010609060101010101" charset="-122"/>
                <a:ea typeface="楷体" panose="02010609060101010101" charset="-122"/>
              </a:rPr>
              <a:t>VIVADO </a:t>
            </a:r>
            <a:r>
              <a:rPr lang="en-US" altLang="zh-CN" sz="2400" b="1" dirty="0">
                <a:solidFill>
                  <a:schemeClr val="accent2">
                    <a:lumMod val="50000"/>
                  </a:schemeClr>
                </a:solidFill>
                <a:latin typeface="楷体" panose="02010609060101010101" charset="-122"/>
                <a:ea typeface="楷体" panose="02010609060101010101" charset="-122"/>
              </a:rPr>
              <a:t>2017.1      </a:t>
            </a:r>
            <a:endParaRPr lang="zh-CN" altLang="en-US" sz="2400" b="1" dirty="0">
              <a:solidFill>
                <a:schemeClr val="accent2">
                  <a:lumMod val="50000"/>
                </a:schemeClr>
              </a:solidFill>
              <a:latin typeface="楷体" panose="02010609060101010101" charset="-122"/>
              <a:ea typeface="楷体" panose="02010609060101010101" charset="-122"/>
            </a:endParaRPr>
          </a:p>
          <a:p>
            <a:pPr>
              <a:lnSpc>
                <a:spcPct val="130000"/>
              </a:lnSpc>
              <a:buClr>
                <a:srgbClr val="0070C0"/>
              </a:buClr>
              <a:buFont typeface="Wingdings" panose="05000000000000000000" pitchFamily="2" charset="2"/>
              <a:buChar char="u"/>
              <a:defRPr/>
            </a:pPr>
            <a:r>
              <a:rPr lang="zh-CN" altLang="en-US" sz="2400" b="1" dirty="0">
                <a:solidFill>
                  <a:schemeClr val="accent2">
                    <a:lumMod val="50000"/>
                  </a:schemeClr>
                </a:solidFill>
                <a:latin typeface="楷体" panose="02010609060101010101" charset="-122"/>
                <a:ea typeface="楷体" panose="02010609060101010101" charset="-122"/>
              </a:rPr>
              <a:t>  </a:t>
            </a:r>
            <a:r>
              <a:rPr lang="zh-CN" altLang="en-US" sz="2400" b="1" dirty="0">
                <a:solidFill>
                  <a:srgbClr val="0070C0"/>
                </a:solidFill>
                <a:latin typeface="楷体" panose="02010609060101010101" charset="-122"/>
                <a:ea typeface="楷体" panose="02010609060101010101" charset="-122"/>
              </a:rPr>
              <a:t>开发板卡</a:t>
            </a:r>
            <a:endParaRPr lang="en-US" altLang="zh-CN" sz="2400" b="1" dirty="0">
              <a:solidFill>
                <a:srgbClr val="0070C0"/>
              </a:solidFill>
              <a:latin typeface="楷体" panose="02010609060101010101" charset="-122"/>
              <a:ea typeface="楷体" panose="02010609060101010101" charset="-122"/>
            </a:endParaRPr>
          </a:p>
          <a:p>
            <a:pPr>
              <a:lnSpc>
                <a:spcPct val="130000"/>
              </a:lnSpc>
              <a:buClr>
                <a:srgbClr val="0070C0"/>
              </a:buClr>
              <a:defRPr/>
            </a:pPr>
            <a:r>
              <a:rPr lang="en-US" altLang="zh-CN" sz="2400" b="1" dirty="0">
                <a:solidFill>
                  <a:srgbClr val="0070C0"/>
                </a:solidFill>
                <a:latin typeface="楷体" panose="02010609060101010101" charset="-122"/>
                <a:ea typeface="楷体" panose="02010609060101010101" charset="-122"/>
              </a:rPr>
              <a:t> </a:t>
            </a:r>
            <a:r>
              <a:rPr lang="en-US" altLang="zh-CN" sz="2400" b="1" dirty="0" smtClean="0">
                <a:solidFill>
                  <a:schemeClr val="accent2">
                    <a:lumMod val="50000"/>
                  </a:schemeClr>
                </a:solidFill>
                <a:latin typeface="楷体" panose="02010609060101010101" charset="-122"/>
                <a:ea typeface="楷体" panose="02010609060101010101" charset="-122"/>
              </a:rPr>
              <a:t>NEXYS4 </a:t>
            </a:r>
            <a:r>
              <a:rPr lang="en-US" altLang="zh-CN" sz="2400" b="1" dirty="0">
                <a:solidFill>
                  <a:schemeClr val="accent2">
                    <a:lumMod val="50000"/>
                  </a:schemeClr>
                </a:solidFill>
                <a:latin typeface="楷体" panose="02010609060101010101" charset="-122"/>
                <a:ea typeface="楷体" panose="02010609060101010101" charset="-122"/>
              </a:rPr>
              <a:t>DDR</a:t>
            </a:r>
            <a:endParaRPr lang="en-US" altLang="zh-CN" sz="2400" b="1" dirty="0">
              <a:solidFill>
                <a:srgbClr val="0070C0"/>
              </a:solidFill>
              <a:latin typeface="楷体" panose="02010609060101010101" charset="-122"/>
              <a:ea typeface="楷体" panose="02010609060101010101" charset="-122"/>
            </a:endParaRPr>
          </a:p>
          <a:p>
            <a:pPr>
              <a:lnSpc>
                <a:spcPct val="130000"/>
              </a:lnSpc>
              <a:buClr>
                <a:srgbClr val="0070C0"/>
              </a:buClr>
              <a:buFont typeface="Wingdings" panose="05000000000000000000" pitchFamily="2" charset="2"/>
              <a:buChar char="u"/>
              <a:defRPr/>
            </a:pPr>
            <a:r>
              <a:rPr lang="zh-CN" altLang="en-US" sz="2400" b="1" dirty="0">
                <a:solidFill>
                  <a:srgbClr val="0070C0"/>
                </a:solidFill>
                <a:latin typeface="楷体" panose="02010609060101010101" charset="-122"/>
                <a:ea typeface="楷体" panose="02010609060101010101" charset="-122"/>
              </a:rPr>
              <a:t>  芯片型号</a:t>
            </a:r>
            <a:endParaRPr lang="en-US" altLang="zh-CN" sz="2400" b="1" dirty="0">
              <a:solidFill>
                <a:srgbClr val="0070C0"/>
              </a:solidFill>
              <a:latin typeface="楷体" panose="02010609060101010101" charset="-122"/>
              <a:ea typeface="楷体" panose="02010609060101010101" charset="-122"/>
            </a:endParaRPr>
          </a:p>
          <a:p>
            <a:pPr>
              <a:lnSpc>
                <a:spcPct val="130000"/>
              </a:lnSpc>
              <a:spcBef>
                <a:spcPts val="600"/>
              </a:spcBef>
              <a:defRPr/>
            </a:pPr>
            <a:r>
              <a:rPr lang="en-US" altLang="zh-CN" sz="2400" b="1" dirty="0">
                <a:solidFill>
                  <a:schemeClr val="accent2">
                    <a:lumMod val="50000"/>
                  </a:schemeClr>
                </a:solidFill>
                <a:latin typeface="楷体" panose="02010609060101010101" charset="-122"/>
                <a:ea typeface="楷体" panose="02010609060101010101" charset="-122"/>
              </a:rPr>
              <a:t> </a:t>
            </a:r>
            <a:r>
              <a:rPr lang="en-US" altLang="zh-CN" sz="2400" b="1" dirty="0" smtClean="0">
                <a:solidFill>
                  <a:schemeClr val="accent2">
                    <a:lumMod val="50000"/>
                  </a:schemeClr>
                </a:solidFill>
                <a:latin typeface="楷体" panose="02010609060101010101" charset="-122"/>
                <a:ea typeface="楷体" panose="02010609060101010101" charset="-122"/>
              </a:rPr>
              <a:t>XC7A100TCSG324-1</a:t>
            </a:r>
            <a:endParaRPr lang="zh-CN" altLang="en-US" sz="2400" b="1" dirty="0">
              <a:solidFill>
                <a:schemeClr val="accent2">
                  <a:lumMod val="50000"/>
                </a:schemeClr>
              </a:solidFill>
              <a:latin typeface="楷体" panose="02010609060101010101" charset="-122"/>
              <a:ea typeface="楷体" panose="02010609060101010101" charset="-122"/>
            </a:endParaRPr>
          </a:p>
        </p:txBody>
      </p:sp>
      <p:pic>
        <p:nvPicPr>
          <p:cNvPr id="7" name="图片 174" descr="QQ截图2015061313064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2589" y="448252"/>
            <a:ext cx="6891496" cy="563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Nexys</a:t>
            </a:r>
            <a:r>
              <a:rPr lang="en-US" altLang="zh-CN" dirty="0"/>
              <a:t> 4 DDR </a:t>
            </a:r>
            <a:r>
              <a:rPr lang="zh-CN" altLang="en-US" dirty="0" smtClean="0"/>
              <a:t>硬件</a:t>
            </a:r>
            <a:endParaRPr lang="zh-CN" altLang="en-US" dirty="0"/>
          </a:p>
        </p:txBody>
      </p:sp>
      <p:sp>
        <p:nvSpPr>
          <p:cNvPr id="3" name="内容占位符 2"/>
          <p:cNvSpPr>
            <a:spLocks noGrp="1"/>
          </p:cNvSpPr>
          <p:nvPr>
            <p:ph idx="1"/>
          </p:nvPr>
        </p:nvSpPr>
        <p:spPr>
          <a:xfrm>
            <a:off x="838199" y="1742500"/>
            <a:ext cx="10763994" cy="4622676"/>
          </a:xfrm>
        </p:spPr>
        <p:txBody>
          <a:bodyPr>
            <a:normAutofit/>
          </a:bodyPr>
          <a:lstStyle/>
          <a:p>
            <a:r>
              <a:rPr lang="en-US" altLang="zh-CN" dirty="0"/>
              <a:t>Nexys4-DDR</a:t>
            </a:r>
            <a:r>
              <a:rPr lang="zh-CN" altLang="en-US" dirty="0"/>
              <a:t>采用了</a:t>
            </a:r>
            <a:r>
              <a:rPr lang="en-US" altLang="zh-CN" dirty="0"/>
              <a:t>Xilinx Artix-7 FPGA</a:t>
            </a:r>
            <a:r>
              <a:rPr lang="zh-CN" altLang="en-US" dirty="0"/>
              <a:t>芯片，它是一款简单易用的数字电路开发平台，可以</a:t>
            </a:r>
            <a:r>
              <a:rPr lang="zh-CN" altLang="en-US" dirty="0" smtClean="0"/>
              <a:t>支持在</a:t>
            </a:r>
            <a:r>
              <a:rPr lang="zh-CN" altLang="en-US" dirty="0"/>
              <a:t>课堂环境中来设计一些行业应用</a:t>
            </a:r>
            <a:r>
              <a:rPr lang="zh-CN" altLang="en-US" dirty="0" smtClean="0"/>
              <a:t>。</a:t>
            </a:r>
            <a:endParaRPr lang="en-US" altLang="zh-CN" dirty="0" smtClean="0"/>
          </a:p>
          <a:p>
            <a:endParaRPr lang="en-US" altLang="zh-CN" dirty="0" smtClean="0"/>
          </a:p>
          <a:p>
            <a:r>
              <a:rPr lang="zh-CN" altLang="en-US" dirty="0" smtClean="0"/>
              <a:t>大规模</a:t>
            </a:r>
            <a:r>
              <a:rPr lang="zh-CN" altLang="en-US" dirty="0"/>
              <a:t>、高容量的</a:t>
            </a:r>
            <a:r>
              <a:rPr lang="en-US" altLang="zh-CN" dirty="0"/>
              <a:t>FPGA, </a:t>
            </a:r>
            <a:r>
              <a:rPr lang="zh-CN" altLang="en-US" dirty="0"/>
              <a:t>大容量</a:t>
            </a:r>
            <a:r>
              <a:rPr lang="zh-CN" altLang="en-US" dirty="0" smtClean="0"/>
              <a:t>外部</a:t>
            </a:r>
            <a:r>
              <a:rPr lang="zh-CN" altLang="en-US" dirty="0"/>
              <a:t>存储</a:t>
            </a:r>
            <a:r>
              <a:rPr lang="en-US" altLang="zh-CN" dirty="0"/>
              <a:t>, </a:t>
            </a:r>
            <a:r>
              <a:rPr lang="zh-CN" altLang="en-US" dirty="0"/>
              <a:t>各种</a:t>
            </a:r>
            <a:r>
              <a:rPr lang="en-US" altLang="zh-CN" dirty="0"/>
              <a:t>USB</a:t>
            </a:r>
            <a:r>
              <a:rPr lang="zh-CN" altLang="en-US" dirty="0"/>
              <a:t>、</a:t>
            </a:r>
            <a:r>
              <a:rPr lang="zh-CN" altLang="en-US" dirty="0" smtClean="0"/>
              <a:t>以太网</a:t>
            </a:r>
            <a:r>
              <a:rPr lang="zh-CN" altLang="en-US" dirty="0"/>
              <a:t>、以及其它接口</a:t>
            </a:r>
            <a:r>
              <a:rPr lang="en-US" altLang="zh-CN" dirty="0"/>
              <a:t>, </a:t>
            </a:r>
            <a:r>
              <a:rPr lang="zh-CN" altLang="en-US" dirty="0" smtClean="0"/>
              <a:t>让</a:t>
            </a:r>
            <a:r>
              <a:rPr lang="en-US" altLang="zh-CN" dirty="0"/>
              <a:t>Nexys4-DDR </a:t>
            </a:r>
            <a:r>
              <a:rPr lang="zh-CN" altLang="en-US" dirty="0"/>
              <a:t>能够满足从入门级组合逻辑电路到强大的嵌入式系统的</a:t>
            </a:r>
            <a:r>
              <a:rPr lang="zh-CN" altLang="en-US" dirty="0" smtClean="0"/>
              <a:t>设计。</a:t>
            </a:r>
            <a:endParaRPr lang="en-US" altLang="zh-CN" dirty="0" smtClean="0"/>
          </a:p>
          <a:p>
            <a:endParaRPr lang="en-US" altLang="zh-CN" dirty="0" smtClean="0"/>
          </a:p>
          <a:p>
            <a:r>
              <a:rPr lang="zh-CN" altLang="en-US" dirty="0" smtClean="0"/>
              <a:t>板</a:t>
            </a:r>
            <a:r>
              <a:rPr lang="zh-CN" altLang="en-US" dirty="0"/>
              <a:t>上集成的加速度、</a:t>
            </a:r>
            <a:r>
              <a:rPr lang="zh-CN" altLang="en-US" dirty="0" smtClean="0"/>
              <a:t>温度传感器、</a:t>
            </a:r>
            <a:r>
              <a:rPr lang="en-US" altLang="zh-CN" dirty="0" smtClean="0"/>
              <a:t>MEMs</a:t>
            </a:r>
            <a:r>
              <a:rPr lang="zh-CN" altLang="en-US" dirty="0"/>
              <a:t>数字</a:t>
            </a:r>
            <a:r>
              <a:rPr lang="zh-CN" altLang="en-US" dirty="0" smtClean="0"/>
              <a:t>麦克风、扬声器</a:t>
            </a:r>
            <a:r>
              <a:rPr lang="zh-CN" altLang="en-US" dirty="0"/>
              <a:t>放大器以及大量的</a:t>
            </a:r>
            <a:r>
              <a:rPr lang="en-US" altLang="zh-CN" dirty="0"/>
              <a:t>I/O</a:t>
            </a:r>
            <a:r>
              <a:rPr lang="zh-CN" altLang="en-US" dirty="0" smtClean="0"/>
              <a:t>设备</a:t>
            </a:r>
            <a:r>
              <a:rPr lang="zh-CN" altLang="en-US" dirty="0"/>
              <a:t>，让</a:t>
            </a:r>
            <a:r>
              <a:rPr lang="en-US" altLang="zh-CN" dirty="0"/>
              <a:t>Nexys4-DDR</a:t>
            </a:r>
            <a:r>
              <a:rPr lang="zh-CN" altLang="en-US" dirty="0"/>
              <a:t>不需要增添额外组件而用于各种各样的设计。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Nexys</a:t>
            </a:r>
            <a:r>
              <a:rPr lang="en-US" altLang="zh-CN" dirty="0"/>
              <a:t> 4 DDR </a:t>
            </a:r>
            <a:r>
              <a:rPr lang="zh-CN" altLang="en-US" dirty="0"/>
              <a:t>示意图</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19232"/>
            <a:ext cx="480060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13" y="2165577"/>
            <a:ext cx="642778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线形标注 1 4"/>
          <p:cNvSpPr/>
          <p:nvPr/>
        </p:nvSpPr>
        <p:spPr>
          <a:xfrm>
            <a:off x="158402" y="2445488"/>
            <a:ext cx="1043071" cy="510362"/>
          </a:xfrm>
          <a:prstGeom prst="borderCallout1">
            <a:avLst>
              <a:gd name="adj1" fmla="val 274703"/>
              <a:gd name="adj2" fmla="val 66532"/>
              <a:gd name="adj3" fmla="val 98184"/>
              <a:gd name="adj4" fmla="val 47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bg1"/>
                </a:solidFill>
                <a:latin typeface="楷体" panose="02010609060101010101" charset="-122"/>
                <a:ea typeface="楷体" panose="02010609060101010101" charset="-122"/>
              </a:rPr>
              <a:t>看清</a:t>
            </a:r>
            <a:r>
              <a:rPr lang="en-US" altLang="zh-CN" sz="1600" dirty="0" smtClean="0">
                <a:solidFill>
                  <a:schemeClr val="bg1"/>
                </a:solidFill>
                <a:latin typeface="楷体" panose="02010609060101010101" charset="-122"/>
                <a:ea typeface="楷体" panose="02010609060101010101" charset="-122"/>
              </a:rPr>
              <a:t>USB</a:t>
            </a:r>
            <a:r>
              <a:rPr lang="zh-CN" altLang="en-US" sz="1600" dirty="0" smtClean="0">
                <a:solidFill>
                  <a:schemeClr val="bg1"/>
                </a:solidFill>
                <a:latin typeface="楷体" panose="02010609060101010101" charset="-122"/>
                <a:ea typeface="楷体" panose="02010609060101010101" charset="-122"/>
              </a:rPr>
              <a:t>接口方向</a:t>
            </a:r>
            <a:endParaRPr lang="zh-CN" altLang="en-US" sz="1600" dirty="0">
              <a:solidFill>
                <a:schemeClr val="bg1"/>
              </a:solidFill>
              <a:latin typeface="楷体" panose="02010609060101010101" charset="-122"/>
              <a:ea typeface="楷体" panose="02010609060101010101" charset="-122"/>
            </a:endParaRPr>
          </a:p>
        </p:txBody>
      </p:sp>
      <p:sp>
        <p:nvSpPr>
          <p:cNvPr id="8" name="线形标注 1 7"/>
          <p:cNvSpPr/>
          <p:nvPr/>
        </p:nvSpPr>
        <p:spPr>
          <a:xfrm>
            <a:off x="2564902" y="1360968"/>
            <a:ext cx="3073898" cy="804610"/>
          </a:xfrm>
          <a:prstGeom prst="borderCallout1">
            <a:avLst>
              <a:gd name="adj1" fmla="val 159479"/>
              <a:gd name="adj2" fmla="val -16491"/>
              <a:gd name="adj3" fmla="val 99260"/>
              <a:gd name="adj4" fmla="val 15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1400" dirty="0">
                <a:solidFill>
                  <a:schemeClr val="bg1"/>
                </a:solidFill>
                <a:latin typeface="楷体" panose="02010609060101010101" charset="-122"/>
                <a:ea typeface="楷体" panose="02010609060101010101" charset="-122"/>
              </a:rPr>
              <a:t>打开开发板，先连</a:t>
            </a:r>
            <a:r>
              <a:rPr lang="en-US" altLang="zh-CN" sz="1400" dirty="0">
                <a:solidFill>
                  <a:schemeClr val="bg1"/>
                </a:solidFill>
                <a:latin typeface="楷体" panose="02010609060101010101" charset="-122"/>
                <a:ea typeface="楷体" panose="02010609060101010101" charset="-122"/>
              </a:rPr>
              <a:t>USB</a:t>
            </a:r>
            <a:r>
              <a:rPr lang="zh-CN" altLang="en-US" sz="1400" dirty="0">
                <a:solidFill>
                  <a:schemeClr val="bg1"/>
                </a:solidFill>
                <a:latin typeface="楷体" panose="02010609060101010101" charset="-122"/>
                <a:ea typeface="楷体" panose="02010609060101010101" charset="-122"/>
              </a:rPr>
              <a:t>线再打开开关</a:t>
            </a:r>
            <a:r>
              <a:rPr lang="zh-CN" altLang="en-US" sz="1400" dirty="0" smtClean="0">
                <a:solidFill>
                  <a:schemeClr val="bg1"/>
                </a:solidFill>
                <a:latin typeface="楷体" panose="02010609060101010101" charset="-122"/>
                <a:ea typeface="楷体" panose="02010609060101010101" charset="-122"/>
              </a:rPr>
              <a:t>；</a:t>
            </a:r>
            <a:endParaRPr lang="en-US" altLang="zh-CN" sz="1400" dirty="0" smtClean="0">
              <a:solidFill>
                <a:schemeClr val="bg1"/>
              </a:solidFill>
              <a:latin typeface="楷体" panose="02010609060101010101" charset="-122"/>
              <a:ea typeface="楷体" panose="02010609060101010101" charset="-122"/>
            </a:endParaRPr>
          </a:p>
          <a:p>
            <a:pPr marL="0" lvl="1"/>
            <a:r>
              <a:rPr lang="zh-CN" altLang="en-US" sz="1400" dirty="0" smtClean="0">
                <a:solidFill>
                  <a:schemeClr val="bg1"/>
                </a:solidFill>
                <a:latin typeface="楷体" panose="02010609060101010101" charset="-122"/>
                <a:ea typeface="楷体" panose="02010609060101010101" charset="-122"/>
              </a:rPr>
              <a:t>关</a:t>
            </a:r>
            <a:r>
              <a:rPr lang="zh-CN" altLang="en-US" sz="1400" dirty="0">
                <a:solidFill>
                  <a:schemeClr val="bg1"/>
                </a:solidFill>
                <a:latin typeface="楷体" panose="02010609060101010101" charset="-122"/>
                <a:ea typeface="楷体" panose="02010609060101010101" charset="-122"/>
              </a:rPr>
              <a:t>闭开发板，关闭开关（再拔下</a:t>
            </a:r>
            <a:r>
              <a:rPr lang="en-US" altLang="zh-CN" sz="1400" dirty="0">
                <a:solidFill>
                  <a:schemeClr val="bg1"/>
                </a:solidFill>
                <a:latin typeface="楷体" panose="02010609060101010101" charset="-122"/>
                <a:ea typeface="楷体" panose="02010609060101010101" charset="-122"/>
              </a:rPr>
              <a:t>USB </a:t>
            </a:r>
            <a:r>
              <a:rPr lang="zh-CN" altLang="en-US" sz="1400" dirty="0">
                <a:solidFill>
                  <a:schemeClr val="bg1"/>
                </a:solidFill>
                <a:latin typeface="楷体" panose="02010609060101010101" charset="-122"/>
                <a:ea typeface="楷体" panose="02010609060101010101" charset="-122"/>
              </a:rPr>
              <a:t>线），切不可先拔线，再关开关</a:t>
            </a:r>
            <a:r>
              <a:rPr lang="zh-CN" altLang="en-US" sz="1400" dirty="0" smtClean="0">
                <a:solidFill>
                  <a:schemeClr val="bg1"/>
                </a:solidFill>
                <a:latin typeface="楷体" panose="02010609060101010101" charset="-122"/>
                <a:ea typeface="楷体" panose="02010609060101010101" charset="-122"/>
              </a:rPr>
              <a:t>。</a:t>
            </a:r>
            <a:endParaRPr lang="en-US" altLang="zh-CN" sz="1400" dirty="0">
              <a:solidFill>
                <a:schemeClr val="bg1"/>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anose="02010609060101010101" charset="-122"/>
                <a:ea typeface="楷体" panose="02010609060101010101" charset="-122"/>
                <a:cs typeface="楷体" panose="02010609060101010101" charset="-122"/>
              </a:rPr>
              <a:t>目录</a:t>
            </a:r>
            <a:endParaRPr lang="zh-CN" altLang="en-US" b="1" dirty="0">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p:txBody>
          <a:bodyPr>
            <a:normAutofit fontScale="92500" lnSpcReduction="20000"/>
          </a:bodyPr>
          <a:lstStyle/>
          <a:p>
            <a:r>
              <a:rPr lang="zh-CN" altLang="en-US" b="1" dirty="0" smtClean="0">
                <a:latin typeface="楷体" panose="02010609060101010101" charset="-122"/>
                <a:ea typeface="楷体" panose="02010609060101010101" charset="-122"/>
                <a:cs typeface="楷体" panose="02010609060101010101" charset="-122"/>
              </a:rPr>
              <a:t>实验目的</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实验内容</a:t>
            </a:r>
            <a:r>
              <a:rPr lang="en-US" altLang="zh-CN" b="1" dirty="0" smtClean="0">
                <a:latin typeface="楷体" panose="02010609060101010101" charset="-122"/>
                <a:ea typeface="楷体" panose="02010609060101010101" charset="-122"/>
                <a:cs typeface="楷体" panose="02010609060101010101" charset="-122"/>
              </a:rPr>
              <a:t>&amp;</a:t>
            </a:r>
            <a:r>
              <a:rPr lang="zh-CN" altLang="en-US" b="1" dirty="0" smtClean="0">
                <a:latin typeface="楷体" panose="02010609060101010101" charset="-122"/>
                <a:ea typeface="楷体" panose="02010609060101010101" charset="-122"/>
                <a:cs typeface="楷体" panose="02010609060101010101" charset="-122"/>
              </a:rPr>
              <a:t>考核方式</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a:t>Mars</a:t>
            </a:r>
            <a:r>
              <a:rPr lang="zh-CN" altLang="en-US" b="1" dirty="0"/>
              <a:t>使</a:t>
            </a:r>
            <a:r>
              <a:rPr lang="zh-CN" altLang="en-US" b="1" dirty="0" smtClean="0"/>
              <a:t>用</a:t>
            </a:r>
            <a:endParaRPr lang="en-US" altLang="zh-CN" b="1" dirty="0" smtClean="0">
              <a:latin typeface="楷体" panose="02010609060101010101" charset="-122"/>
              <a:ea typeface="楷体" panose="02010609060101010101" charset="-122"/>
              <a:cs typeface="楷体" panose="02010609060101010101" charset="-122"/>
            </a:endParaRPr>
          </a:p>
          <a:p>
            <a:r>
              <a:rPr lang="zh-CN" altLang="en-US" b="1" dirty="0" smtClean="0">
                <a:latin typeface="楷体" panose="02010609060101010101" charset="-122"/>
                <a:ea typeface="楷体" panose="02010609060101010101" charset="-122"/>
                <a:cs typeface="楷体" panose="02010609060101010101" charset="-122"/>
              </a:rPr>
              <a:t>设计方法</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smtClean="0">
                <a:latin typeface="楷体" panose="02010609060101010101" charset="-122"/>
                <a:ea typeface="楷体" panose="02010609060101010101" charset="-122"/>
                <a:cs typeface="楷体" panose="02010609060101010101" charset="-122"/>
              </a:rPr>
              <a:t>Verilog</a:t>
            </a:r>
            <a:r>
              <a:rPr lang="zh-CN" altLang="en-US" b="1" dirty="0" smtClean="0">
                <a:latin typeface="楷体" panose="02010609060101010101" charset="-122"/>
                <a:ea typeface="楷体" panose="02010609060101010101" charset="-122"/>
                <a:cs typeface="楷体" panose="02010609060101010101" charset="-122"/>
              </a:rPr>
              <a:t>语言</a:t>
            </a:r>
            <a:endParaRPr lang="en-US" altLang="zh-CN" b="1" dirty="0" smtClean="0">
              <a:latin typeface="楷体" panose="02010609060101010101" charset="-122"/>
              <a:ea typeface="楷体" panose="02010609060101010101" charset="-122"/>
              <a:cs typeface="楷体" panose="02010609060101010101" charset="-122"/>
            </a:endParaRPr>
          </a:p>
          <a:p>
            <a:r>
              <a:rPr lang="en-US" altLang="zh-CN" b="1" dirty="0" err="1" smtClean="0"/>
              <a:t>ModelSim</a:t>
            </a:r>
            <a:r>
              <a:rPr lang="zh-CN" altLang="en-US" b="1" dirty="0"/>
              <a:t>使用及示例分析</a:t>
            </a:r>
            <a:endParaRPr lang="en-US" altLang="zh-CN" b="1" dirty="0" smtClean="0"/>
          </a:p>
          <a:p>
            <a:r>
              <a:rPr lang="en-US" altLang="zh-CN" b="1" dirty="0" err="1" smtClean="0"/>
              <a:t>Nexys</a:t>
            </a:r>
            <a:r>
              <a:rPr lang="en-US" altLang="zh-CN" b="1" dirty="0" smtClean="0"/>
              <a:t> DDR</a:t>
            </a:r>
            <a:r>
              <a:rPr lang="zh-CN" altLang="en-US" b="1" dirty="0" smtClean="0"/>
              <a:t>开发版介绍</a:t>
            </a:r>
            <a:endParaRPr lang="en-US" altLang="zh-CN" b="1" dirty="0" smtClean="0"/>
          </a:p>
          <a:p>
            <a:r>
              <a:rPr lang="en-US" altLang="zh-CN" b="1" dirty="0" err="1" smtClean="0">
                <a:solidFill>
                  <a:srgbClr val="FF0000"/>
                </a:solidFill>
              </a:rPr>
              <a:t>Vivado</a:t>
            </a:r>
            <a:r>
              <a:rPr lang="zh-CN" altLang="en-US" b="1" dirty="0">
                <a:solidFill>
                  <a:srgbClr val="FF0000"/>
                </a:solidFill>
              </a:rPr>
              <a:t>使用及示例分析</a:t>
            </a:r>
            <a:endParaRPr lang="en-US" altLang="zh-CN" b="1" dirty="0" smtClean="0">
              <a:solidFill>
                <a:srgbClr val="FF0000"/>
              </a:solidFill>
            </a:endParaRPr>
          </a:p>
          <a:p>
            <a:r>
              <a:rPr lang="zh-CN" altLang="en-US" b="1" dirty="0"/>
              <a:t>学</a:t>
            </a:r>
            <a:r>
              <a:rPr lang="zh-CN" altLang="en-US" b="1" dirty="0" smtClean="0"/>
              <a:t>号排序实验具体要求</a:t>
            </a:r>
            <a:endParaRPr lang="en-US" altLang="zh-CN" b="1" dirty="0" smtClean="0"/>
          </a:p>
          <a:p>
            <a:r>
              <a:rPr lang="zh-CN" altLang="en-US" b="1" dirty="0" smtClean="0"/>
              <a:t>一些</a:t>
            </a:r>
            <a:r>
              <a:rPr lang="zh-CN" altLang="en-US" b="1" dirty="0"/>
              <a:t>提</a:t>
            </a:r>
            <a:r>
              <a:rPr lang="zh-CN" altLang="en-US" b="1" dirty="0" smtClean="0"/>
              <a:t>醒</a:t>
            </a:r>
            <a:endParaRPr lang="en-US" altLang="zh-CN" b="1" dirty="0" smtClean="0"/>
          </a:p>
          <a:p>
            <a:r>
              <a:rPr lang="zh-CN" altLang="en-US" b="1" dirty="0"/>
              <a:t>高版本</a:t>
            </a:r>
            <a:r>
              <a:rPr lang="en-US" altLang="zh-CN" b="1" dirty="0" err="1"/>
              <a:t>Vivado</a:t>
            </a:r>
            <a:r>
              <a:rPr lang="zh-CN" altLang="en-US" b="1" dirty="0"/>
              <a:t>打开低版本工程后的更新方</a:t>
            </a:r>
            <a:r>
              <a:rPr lang="zh-CN" altLang="en-US" b="1" dirty="0" smtClean="0"/>
              <a:t>法</a:t>
            </a:r>
            <a:endParaRPr lang="en-US" altLang="zh-CN"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Vivado</a:t>
            </a:r>
            <a:r>
              <a:rPr lang="zh-CN" altLang="en-US" dirty="0" smtClean="0"/>
              <a:t>使用</a:t>
            </a:r>
            <a:endParaRPr lang="zh-CN" altLang="en-US" dirty="0"/>
          </a:p>
        </p:txBody>
      </p:sp>
      <p:sp>
        <p:nvSpPr>
          <p:cNvPr id="3" name="内容占位符 2"/>
          <p:cNvSpPr>
            <a:spLocks noGrp="1"/>
          </p:cNvSpPr>
          <p:nvPr>
            <p:ph idx="1"/>
          </p:nvPr>
        </p:nvSpPr>
        <p:spPr/>
        <p:txBody>
          <a:bodyPr/>
          <a:lstStyle/>
          <a:p>
            <a:r>
              <a:rPr lang="en-US" altLang="zh-CN" dirty="0" err="1"/>
              <a:t>Vivado</a:t>
            </a:r>
            <a:r>
              <a:rPr lang="zh-CN" altLang="en-US" dirty="0"/>
              <a:t>设计套件，是</a:t>
            </a:r>
            <a:r>
              <a:rPr lang="en-US" altLang="zh-CN" dirty="0"/>
              <a:t>FPGA</a:t>
            </a:r>
            <a:r>
              <a:rPr lang="zh-CN" altLang="en-US" dirty="0"/>
              <a:t>厂商</a:t>
            </a:r>
            <a:r>
              <a:rPr lang="zh-CN" altLang="en-US" dirty="0" smtClean="0"/>
              <a:t>赛灵思（</a:t>
            </a:r>
            <a:r>
              <a:rPr lang="en-US" altLang="zh-CN" dirty="0" smtClean="0"/>
              <a:t>Xilinx</a:t>
            </a:r>
            <a:r>
              <a:rPr lang="zh-CN" altLang="en-US" dirty="0" smtClean="0"/>
              <a:t>）公司</a:t>
            </a:r>
            <a:r>
              <a:rPr lang="en-US" altLang="zh-CN" dirty="0"/>
              <a:t>2012</a:t>
            </a:r>
            <a:r>
              <a:rPr lang="zh-CN" altLang="en-US" dirty="0"/>
              <a:t>年发布的集成设计环境</a:t>
            </a:r>
            <a:r>
              <a:rPr lang="zh-CN" altLang="en-US" dirty="0" smtClean="0"/>
              <a:t>。</a:t>
            </a:r>
            <a:endParaRPr lang="en-US" altLang="zh-CN" dirty="0" smtClean="0"/>
          </a:p>
          <a:p>
            <a:r>
              <a:rPr lang="zh-CN" altLang="en-US" dirty="0" smtClean="0"/>
              <a:t>包括</a:t>
            </a:r>
            <a:r>
              <a:rPr lang="zh-CN" altLang="en-US" dirty="0"/>
              <a:t>高度集成的设计环境和新一代从系统到</a:t>
            </a:r>
            <a:r>
              <a:rPr lang="en-US" altLang="zh-CN" dirty="0"/>
              <a:t>IC</a:t>
            </a:r>
            <a:r>
              <a:rPr lang="zh-CN" altLang="en-US" dirty="0"/>
              <a:t>级的工具，这些均建立在共享的可扩展数据模型和通用调试环境基础上</a:t>
            </a:r>
            <a:r>
              <a:rPr lang="zh-CN" altLang="en-US" dirty="0" smtClean="0"/>
              <a:t>。</a:t>
            </a:r>
            <a:endParaRPr lang="en-US" altLang="zh-CN" dirty="0" smtClean="0"/>
          </a:p>
          <a:p>
            <a:r>
              <a:rPr lang="zh-CN" altLang="en-US" dirty="0" smtClean="0"/>
              <a:t>基于</a:t>
            </a:r>
            <a:r>
              <a:rPr lang="en-US" altLang="zh-CN" dirty="0"/>
              <a:t>AMBA AXI4 </a:t>
            </a:r>
            <a:r>
              <a:rPr lang="zh-CN" altLang="en-US" dirty="0"/>
              <a:t>互联规范、</a:t>
            </a:r>
            <a:r>
              <a:rPr lang="en-US" altLang="zh-CN" dirty="0"/>
              <a:t>IP-XACT IP</a:t>
            </a:r>
            <a:r>
              <a:rPr lang="zh-CN" altLang="en-US" dirty="0"/>
              <a:t>封装元数据、工具命令语言</a:t>
            </a:r>
            <a:r>
              <a:rPr lang="en-US" altLang="zh-CN" dirty="0"/>
              <a:t>(TCL)</a:t>
            </a:r>
            <a:r>
              <a:rPr lang="zh-CN" altLang="en-US" dirty="0"/>
              <a:t>、</a:t>
            </a:r>
            <a:r>
              <a:rPr lang="en-US" altLang="zh-CN" dirty="0"/>
              <a:t>Synopsys </a:t>
            </a:r>
            <a:r>
              <a:rPr lang="zh-CN" altLang="en-US" dirty="0"/>
              <a:t>系统约束</a:t>
            </a:r>
            <a:r>
              <a:rPr lang="en-US" altLang="zh-CN" dirty="0"/>
              <a:t>(SDC) </a:t>
            </a:r>
            <a:r>
              <a:rPr lang="zh-CN" altLang="en-US" dirty="0"/>
              <a:t>以及其它有助于根据客户需求量身定制设计流程并符合业界标准的开放式环境</a:t>
            </a:r>
            <a:r>
              <a:rPr lang="zh-CN" altLang="en-US" dirty="0" smtClean="0"/>
              <a:t>。</a:t>
            </a:r>
            <a:endParaRPr lang="en-US" altLang="zh-CN" dirty="0" smtClean="0"/>
          </a:p>
          <a:p>
            <a:r>
              <a:rPr lang="zh-CN" altLang="en-US" dirty="0" smtClean="0"/>
              <a:t>赛灵思</a:t>
            </a:r>
            <a:r>
              <a:rPr lang="zh-CN" altLang="en-US" dirty="0"/>
              <a:t>构建</a:t>
            </a:r>
            <a:r>
              <a:rPr lang="zh-CN" altLang="en-US" dirty="0" smtClean="0"/>
              <a:t>的</a:t>
            </a:r>
            <a:r>
              <a:rPr lang="en-US" altLang="zh-CN" dirty="0" err="1" smtClean="0"/>
              <a:t>Vivado</a:t>
            </a:r>
            <a:r>
              <a:rPr lang="en-US" altLang="zh-CN" dirty="0" smtClean="0"/>
              <a:t> </a:t>
            </a:r>
            <a:r>
              <a:rPr lang="zh-CN" altLang="en-US" dirty="0"/>
              <a:t>工具把各类可编程技术结合在一起，能够扩展多达</a:t>
            </a:r>
            <a:r>
              <a:rPr lang="en-US" altLang="zh-CN" dirty="0"/>
              <a:t>1 </a:t>
            </a:r>
            <a:r>
              <a:rPr lang="zh-CN" altLang="en-US" dirty="0"/>
              <a:t>亿个等效</a:t>
            </a:r>
            <a:r>
              <a:rPr lang="en-US" altLang="zh-CN" dirty="0"/>
              <a:t>ASIC</a:t>
            </a:r>
            <a:r>
              <a:rPr lang="zh-CN" altLang="en-US" dirty="0"/>
              <a:t> 门的设计。</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Vivado</a:t>
            </a:r>
            <a:r>
              <a:rPr lang="zh-CN" altLang="en-US" dirty="0" smtClean="0"/>
              <a:t>的安装</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383" y="1329070"/>
            <a:ext cx="6625042" cy="5061098"/>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a:spLocks noGrp="1"/>
          </p:cNvSpPr>
          <p:nvPr>
            <p:ph idx="1"/>
          </p:nvPr>
        </p:nvSpPr>
        <p:spPr>
          <a:xfrm>
            <a:off x="82737" y="2064857"/>
            <a:ext cx="5209953" cy="952648"/>
          </a:xfrm>
        </p:spPr>
        <p:txBody>
          <a:bodyPr>
            <a:normAutofit/>
          </a:bodyPr>
          <a:lstStyle/>
          <a:p>
            <a:r>
              <a:rPr lang="zh-CN" altLang="en-US" sz="2200" dirty="0" smtClean="0"/>
              <a:t>安装路径不能包含中文</a:t>
            </a:r>
            <a:endParaRPr lang="en-US" altLang="zh-CN" sz="2200" dirty="0" smtClean="0"/>
          </a:p>
          <a:p>
            <a:r>
              <a:rPr lang="zh-CN" altLang="en-US" sz="2200" dirty="0" smtClean="0"/>
              <a:t>选择第二项</a:t>
            </a:r>
            <a:r>
              <a:rPr lang="en-US" altLang="zh-CN" sz="2200" dirty="0" err="1" smtClean="0"/>
              <a:t>Vivado</a:t>
            </a:r>
            <a:r>
              <a:rPr lang="en-US" altLang="zh-CN" sz="2200" dirty="0" smtClean="0"/>
              <a:t> HL Design Edition</a:t>
            </a:r>
          </a:p>
          <a:p>
            <a:endParaRPr lang="en-US" altLang="zh-CN" sz="2200" dirty="0" smtClean="0"/>
          </a:p>
          <a:p>
            <a:endParaRPr lang="en-US" altLang="zh-CN" sz="2200" dirty="0" smtClean="0"/>
          </a:p>
          <a:p>
            <a:endParaRPr lang="zh-CN" altLang="en-US" sz="2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实验内容一</a:t>
            </a:r>
            <a:r>
              <a:rPr lang="en-US" altLang="zh-CN" dirty="0" smtClean="0"/>
              <a:t>——</a:t>
            </a:r>
            <a:r>
              <a:rPr lang="zh-CN" altLang="en-US" dirty="0" smtClean="0"/>
              <a:t>单周期</a:t>
            </a:r>
            <a:r>
              <a:rPr lang="en-US" altLang="zh-CN" dirty="0" smtClean="0"/>
              <a:t>CPU</a:t>
            </a:r>
            <a:endParaRPr lang="zh-CN" altLang="en-US" dirty="0"/>
          </a:p>
        </p:txBody>
      </p:sp>
      <p:sp>
        <p:nvSpPr>
          <p:cNvPr id="3" name="内容占位符 2"/>
          <p:cNvSpPr>
            <a:spLocks noGrp="1"/>
          </p:cNvSpPr>
          <p:nvPr>
            <p:ph idx="1"/>
          </p:nvPr>
        </p:nvSpPr>
        <p:spPr>
          <a:xfrm>
            <a:off x="190006" y="1392072"/>
            <a:ext cx="12001994" cy="5465927"/>
          </a:xfrm>
        </p:spPr>
        <p:txBody>
          <a:bodyPr>
            <a:normAutofit fontScale="92500" lnSpcReduction="20000"/>
          </a:bodyPr>
          <a:lstStyle/>
          <a:p>
            <a:r>
              <a:rPr lang="zh-CN" altLang="en-US" dirty="0" smtClean="0"/>
              <a:t>对示例单周期</a:t>
            </a:r>
            <a:r>
              <a:rPr lang="en-US" altLang="zh-CN" dirty="0" smtClean="0"/>
              <a:t>CPU</a:t>
            </a:r>
            <a:r>
              <a:rPr lang="zh-CN" altLang="en-US" dirty="0" smtClean="0"/>
              <a:t>进行指令扩展，至少支持</a:t>
            </a:r>
            <a:r>
              <a:rPr lang="zh-CN" altLang="en-US" dirty="0"/>
              <a:t>以下</a:t>
            </a:r>
            <a:r>
              <a:rPr lang="zh-CN" altLang="en-US" dirty="0" smtClean="0"/>
              <a:t>指令（</a:t>
            </a:r>
            <a:r>
              <a:rPr lang="zh-CN" altLang="en-US" dirty="0" smtClean="0">
                <a:solidFill>
                  <a:srgbClr val="FF0000"/>
                </a:solidFill>
              </a:rPr>
              <a:t>红色</a:t>
            </a:r>
            <a:r>
              <a:rPr lang="zh-CN" altLang="en-US" dirty="0" smtClean="0"/>
              <a:t>和</a:t>
            </a:r>
            <a:r>
              <a:rPr lang="zh-CN" altLang="en-US" dirty="0" smtClean="0">
                <a:solidFill>
                  <a:srgbClr val="0404EC"/>
                </a:solidFill>
              </a:rPr>
              <a:t>蓝色</a:t>
            </a:r>
            <a:r>
              <a:rPr lang="zh-CN" altLang="en-US" dirty="0" smtClean="0"/>
              <a:t>为增加的指令）</a:t>
            </a:r>
            <a:endParaRPr lang="en-US" altLang="zh-CN" dirty="0" smtClean="0"/>
          </a:p>
          <a:p>
            <a:pPr lvl="1"/>
            <a:r>
              <a:rPr lang="en-US" altLang="zh-CN" dirty="0" smtClean="0"/>
              <a:t>add/sub/and/or/</a:t>
            </a:r>
            <a:r>
              <a:rPr lang="en-US" altLang="zh-CN" dirty="0" err="1" smtClean="0"/>
              <a:t>slt</a:t>
            </a:r>
            <a:r>
              <a:rPr lang="en-US" altLang="zh-CN" dirty="0" smtClean="0"/>
              <a:t>/</a:t>
            </a:r>
            <a:r>
              <a:rPr lang="en-US" altLang="zh-CN" dirty="0" err="1" smtClean="0"/>
              <a:t>sltu</a:t>
            </a:r>
            <a:r>
              <a:rPr lang="en-US" altLang="zh-CN" dirty="0" smtClean="0"/>
              <a:t>/</a:t>
            </a:r>
            <a:r>
              <a:rPr lang="en-US" altLang="zh-CN" dirty="0" err="1" smtClean="0"/>
              <a:t>addu</a:t>
            </a:r>
            <a:r>
              <a:rPr lang="en-US" altLang="zh-CN" dirty="0" smtClean="0"/>
              <a:t>/</a:t>
            </a:r>
            <a:r>
              <a:rPr lang="en-US" altLang="zh-CN" dirty="0" err="1" smtClean="0"/>
              <a:t>subu</a:t>
            </a:r>
            <a:r>
              <a:rPr lang="en-US" altLang="zh-CN" dirty="0" smtClean="0"/>
              <a:t>   </a:t>
            </a:r>
            <a:endParaRPr lang="en-US" altLang="zh-CN" dirty="0"/>
          </a:p>
          <a:p>
            <a:pPr lvl="1"/>
            <a:r>
              <a:rPr lang="en-US" altLang="zh-CN" dirty="0" err="1"/>
              <a:t>addi</a:t>
            </a:r>
            <a:r>
              <a:rPr lang="en-US" altLang="zh-CN" dirty="0"/>
              <a:t>/</a:t>
            </a:r>
            <a:r>
              <a:rPr lang="en-US" altLang="zh-CN" dirty="0" err="1"/>
              <a:t>ori</a:t>
            </a:r>
            <a:r>
              <a:rPr lang="en-US" altLang="zh-CN" dirty="0"/>
              <a:t>/</a:t>
            </a:r>
            <a:r>
              <a:rPr lang="en-US" altLang="zh-CN" dirty="0" err="1"/>
              <a:t>lw</a:t>
            </a:r>
            <a:r>
              <a:rPr lang="en-US" altLang="zh-CN" dirty="0"/>
              <a:t>/</a:t>
            </a:r>
            <a:r>
              <a:rPr lang="en-US" altLang="zh-CN" dirty="0" err="1"/>
              <a:t>sw</a:t>
            </a:r>
            <a:r>
              <a:rPr lang="en-US" altLang="zh-CN" dirty="0"/>
              <a:t>/</a:t>
            </a:r>
            <a:r>
              <a:rPr lang="en-US" altLang="zh-CN" dirty="0" err="1"/>
              <a:t>beq</a:t>
            </a:r>
            <a:endParaRPr lang="en-US" altLang="zh-CN" dirty="0"/>
          </a:p>
          <a:p>
            <a:pPr lvl="1"/>
            <a:r>
              <a:rPr lang="en-US" altLang="zh-CN" dirty="0" smtClean="0"/>
              <a:t>j/</a:t>
            </a:r>
            <a:r>
              <a:rPr lang="en-US" altLang="zh-CN" dirty="0" err="1" smtClean="0"/>
              <a:t>jal</a:t>
            </a:r>
            <a:endParaRPr lang="en-US" altLang="zh-CN" dirty="0" smtClean="0"/>
          </a:p>
          <a:p>
            <a:pPr lvl="1"/>
            <a:r>
              <a:rPr lang="en-US" altLang="zh-CN" dirty="0" err="1" smtClean="0">
                <a:solidFill>
                  <a:srgbClr val="FF0000"/>
                </a:solidFill>
              </a:rPr>
              <a:t>sll</a:t>
            </a:r>
            <a:r>
              <a:rPr lang="en-US" altLang="zh-CN" dirty="0" smtClean="0">
                <a:solidFill>
                  <a:srgbClr val="FF0000"/>
                </a:solidFill>
              </a:rPr>
              <a:t>/nor/</a:t>
            </a:r>
            <a:r>
              <a:rPr lang="en-US" altLang="zh-CN" dirty="0" err="1" smtClean="0">
                <a:solidFill>
                  <a:srgbClr val="FF0000"/>
                </a:solidFill>
              </a:rPr>
              <a:t>lui</a:t>
            </a:r>
            <a:r>
              <a:rPr lang="en-US" altLang="zh-CN" dirty="0" smtClean="0">
                <a:solidFill>
                  <a:srgbClr val="FF0000"/>
                </a:solidFill>
              </a:rPr>
              <a:t>/</a:t>
            </a:r>
            <a:r>
              <a:rPr lang="en-US" altLang="zh-CN" dirty="0" err="1" smtClean="0">
                <a:solidFill>
                  <a:srgbClr val="FF0000"/>
                </a:solidFill>
              </a:rPr>
              <a:t>slti</a:t>
            </a:r>
            <a:r>
              <a:rPr lang="en-US" altLang="zh-CN" dirty="0" smtClean="0">
                <a:solidFill>
                  <a:srgbClr val="FF0000"/>
                </a:solidFill>
              </a:rPr>
              <a:t>/</a:t>
            </a:r>
            <a:r>
              <a:rPr lang="en-US" altLang="zh-CN" dirty="0" err="1" smtClean="0">
                <a:solidFill>
                  <a:srgbClr val="FF0000"/>
                </a:solidFill>
              </a:rPr>
              <a:t>bne</a:t>
            </a:r>
            <a:r>
              <a:rPr lang="en-US" altLang="zh-CN" dirty="0" smtClean="0">
                <a:solidFill>
                  <a:srgbClr val="FF0000"/>
                </a:solidFill>
              </a:rPr>
              <a:t>/</a:t>
            </a:r>
            <a:r>
              <a:rPr lang="en-US" altLang="zh-CN" dirty="0" err="1" smtClean="0">
                <a:solidFill>
                  <a:srgbClr val="FF0000"/>
                </a:solidFill>
              </a:rPr>
              <a:t>andi</a:t>
            </a:r>
            <a:r>
              <a:rPr lang="en-US" altLang="zh-CN" dirty="0" smtClean="0">
                <a:solidFill>
                  <a:srgbClr val="FF0000"/>
                </a:solidFill>
              </a:rPr>
              <a:t>/</a:t>
            </a:r>
            <a:r>
              <a:rPr lang="en-US" altLang="zh-CN" dirty="0" err="1" smtClean="0">
                <a:solidFill>
                  <a:srgbClr val="FF0000"/>
                </a:solidFill>
              </a:rPr>
              <a:t>srl</a:t>
            </a:r>
            <a:r>
              <a:rPr lang="en-US" altLang="zh-CN" dirty="0" smtClean="0">
                <a:solidFill>
                  <a:srgbClr val="FF0000"/>
                </a:solidFill>
              </a:rPr>
              <a:t>/</a:t>
            </a:r>
            <a:r>
              <a:rPr lang="en-US" altLang="zh-CN" dirty="0" err="1" smtClean="0">
                <a:solidFill>
                  <a:srgbClr val="FF0000"/>
                </a:solidFill>
              </a:rPr>
              <a:t>sllv</a:t>
            </a:r>
            <a:r>
              <a:rPr lang="en-US" altLang="zh-CN" dirty="0" smtClean="0">
                <a:solidFill>
                  <a:srgbClr val="FF0000"/>
                </a:solidFill>
              </a:rPr>
              <a:t>/</a:t>
            </a:r>
            <a:r>
              <a:rPr lang="en-US" altLang="zh-CN" dirty="0" err="1" smtClean="0">
                <a:solidFill>
                  <a:srgbClr val="FF0000"/>
                </a:solidFill>
              </a:rPr>
              <a:t>srlv</a:t>
            </a:r>
            <a:r>
              <a:rPr lang="en-US" altLang="zh-CN" dirty="0" smtClean="0">
                <a:solidFill>
                  <a:srgbClr val="FF0000"/>
                </a:solidFill>
              </a:rPr>
              <a:t>/</a:t>
            </a:r>
            <a:r>
              <a:rPr lang="en-US" altLang="zh-CN" dirty="0" err="1" smtClean="0">
                <a:solidFill>
                  <a:srgbClr val="FF0000"/>
                </a:solidFill>
              </a:rPr>
              <a:t>jr</a:t>
            </a:r>
            <a:r>
              <a:rPr lang="en-US" altLang="zh-CN" dirty="0" smtClean="0">
                <a:solidFill>
                  <a:srgbClr val="FF0000"/>
                </a:solidFill>
              </a:rPr>
              <a:t>/</a:t>
            </a:r>
            <a:r>
              <a:rPr lang="en-US" altLang="zh-CN" dirty="0" err="1" smtClean="0">
                <a:solidFill>
                  <a:srgbClr val="FF0000"/>
                </a:solidFill>
              </a:rPr>
              <a:t>jalr</a:t>
            </a:r>
            <a:endParaRPr lang="en-US" altLang="zh-CN" dirty="0" smtClean="0">
              <a:solidFill>
                <a:srgbClr val="FF0000"/>
              </a:solidFill>
            </a:endParaRPr>
          </a:p>
          <a:p>
            <a:pPr lvl="1"/>
            <a:r>
              <a:rPr lang="en-US" altLang="zh-CN" dirty="0" err="1" smtClean="0">
                <a:solidFill>
                  <a:srgbClr val="0404EC"/>
                </a:solidFill>
              </a:rPr>
              <a:t>xor</a:t>
            </a:r>
            <a:r>
              <a:rPr lang="en-US" altLang="zh-CN" dirty="0" smtClean="0">
                <a:solidFill>
                  <a:srgbClr val="0404EC"/>
                </a:solidFill>
              </a:rPr>
              <a:t>/</a:t>
            </a:r>
            <a:r>
              <a:rPr lang="en-US" altLang="zh-CN" dirty="0" err="1" smtClean="0">
                <a:solidFill>
                  <a:srgbClr val="0404EC"/>
                </a:solidFill>
              </a:rPr>
              <a:t>sra</a:t>
            </a:r>
            <a:r>
              <a:rPr lang="en-US" altLang="zh-CN" dirty="0" smtClean="0">
                <a:solidFill>
                  <a:srgbClr val="0404EC"/>
                </a:solidFill>
              </a:rPr>
              <a:t>/</a:t>
            </a:r>
            <a:r>
              <a:rPr lang="en-US" altLang="zh-CN" dirty="0" err="1" smtClean="0">
                <a:solidFill>
                  <a:srgbClr val="0404EC"/>
                </a:solidFill>
              </a:rPr>
              <a:t>srav</a:t>
            </a:r>
            <a:endParaRPr lang="en-US" altLang="zh-CN" dirty="0" smtClean="0">
              <a:solidFill>
                <a:srgbClr val="0404EC"/>
              </a:solidFill>
            </a:endParaRPr>
          </a:p>
          <a:p>
            <a:pPr lvl="1"/>
            <a:r>
              <a:rPr lang="en-US" altLang="zh-CN" dirty="0" err="1" smtClean="0">
                <a:solidFill>
                  <a:srgbClr val="0404EC"/>
                </a:solidFill>
              </a:rPr>
              <a:t>lb</a:t>
            </a:r>
            <a:r>
              <a:rPr lang="en-US" altLang="zh-CN" dirty="0" smtClean="0">
                <a:solidFill>
                  <a:srgbClr val="0404EC"/>
                </a:solidFill>
              </a:rPr>
              <a:t>/</a:t>
            </a:r>
            <a:r>
              <a:rPr lang="en-US" altLang="zh-CN" dirty="0" err="1" smtClean="0">
                <a:solidFill>
                  <a:srgbClr val="0404EC"/>
                </a:solidFill>
              </a:rPr>
              <a:t>lh</a:t>
            </a:r>
            <a:r>
              <a:rPr lang="en-US" altLang="zh-CN" dirty="0" smtClean="0">
                <a:solidFill>
                  <a:srgbClr val="0404EC"/>
                </a:solidFill>
              </a:rPr>
              <a:t>/</a:t>
            </a:r>
            <a:r>
              <a:rPr lang="en-US" altLang="zh-CN" dirty="0" err="1" smtClean="0">
                <a:solidFill>
                  <a:srgbClr val="0404EC"/>
                </a:solidFill>
              </a:rPr>
              <a:t>lbu</a:t>
            </a:r>
            <a:r>
              <a:rPr lang="en-US" altLang="zh-CN" dirty="0" smtClean="0">
                <a:solidFill>
                  <a:srgbClr val="0404EC"/>
                </a:solidFill>
              </a:rPr>
              <a:t>/</a:t>
            </a:r>
            <a:r>
              <a:rPr lang="en-US" altLang="zh-CN" dirty="0" err="1" smtClean="0">
                <a:solidFill>
                  <a:srgbClr val="0404EC"/>
                </a:solidFill>
              </a:rPr>
              <a:t>lhu</a:t>
            </a:r>
            <a:r>
              <a:rPr lang="en-US" altLang="zh-CN" dirty="0">
                <a:solidFill>
                  <a:srgbClr val="0404EC"/>
                </a:solidFill>
              </a:rPr>
              <a:t>/</a:t>
            </a:r>
            <a:r>
              <a:rPr lang="en-US" altLang="zh-CN" dirty="0" err="1" smtClean="0">
                <a:solidFill>
                  <a:srgbClr val="0404EC"/>
                </a:solidFill>
              </a:rPr>
              <a:t>sb</a:t>
            </a:r>
            <a:r>
              <a:rPr lang="en-US" altLang="zh-CN" dirty="0" smtClean="0">
                <a:solidFill>
                  <a:srgbClr val="0404EC"/>
                </a:solidFill>
              </a:rPr>
              <a:t>/</a:t>
            </a:r>
            <a:r>
              <a:rPr lang="en-US" altLang="zh-CN" dirty="0" err="1" smtClean="0">
                <a:solidFill>
                  <a:srgbClr val="0404EC"/>
                </a:solidFill>
              </a:rPr>
              <a:t>sh</a:t>
            </a:r>
            <a:r>
              <a:rPr lang="en-US" altLang="zh-CN" dirty="0" smtClean="0">
                <a:solidFill>
                  <a:srgbClr val="0404EC"/>
                </a:solidFill>
              </a:rPr>
              <a:t> </a:t>
            </a:r>
            <a:r>
              <a:rPr lang="en-US" altLang="zh-CN" dirty="0">
                <a:solidFill>
                  <a:srgbClr val="0404EC"/>
                </a:solidFill>
              </a:rPr>
              <a:t>(</a:t>
            </a:r>
            <a:r>
              <a:rPr lang="zh-CN" altLang="en-US" dirty="0">
                <a:solidFill>
                  <a:srgbClr val="0404EC"/>
                </a:solidFill>
              </a:rPr>
              <a:t>数据在内存中以小端形式存储</a:t>
            </a:r>
            <a:r>
              <a:rPr lang="en-US" altLang="zh-CN" dirty="0">
                <a:solidFill>
                  <a:srgbClr val="0404EC"/>
                </a:solidFill>
              </a:rPr>
              <a:t>little endian)</a:t>
            </a:r>
          </a:p>
          <a:p>
            <a:pPr lvl="1"/>
            <a:endParaRPr lang="en-US" altLang="zh-CN" dirty="0" smtClean="0">
              <a:solidFill>
                <a:srgbClr val="FF0000"/>
              </a:solidFill>
            </a:endParaRPr>
          </a:p>
          <a:p>
            <a:r>
              <a:rPr lang="zh-CN" altLang="en-US" dirty="0" smtClean="0"/>
              <a:t>验收要求</a:t>
            </a:r>
            <a:r>
              <a:rPr lang="en-US" altLang="zh-CN" dirty="0" smtClean="0"/>
              <a:t>&amp;</a:t>
            </a:r>
            <a:r>
              <a:rPr lang="zh-CN" altLang="en-US" dirty="0" smtClean="0"/>
              <a:t>实验报告（占</a:t>
            </a:r>
            <a:r>
              <a:rPr lang="en-US" altLang="zh-CN" dirty="0" smtClean="0"/>
              <a:t>55%</a:t>
            </a:r>
            <a:r>
              <a:rPr lang="zh-CN" altLang="en-US" dirty="0" smtClean="0"/>
              <a:t>，以下二选一）</a:t>
            </a:r>
            <a:endParaRPr lang="en-US" altLang="zh-CN" dirty="0"/>
          </a:p>
          <a:p>
            <a:pPr lvl="1"/>
            <a:r>
              <a:rPr lang="zh-CN" altLang="en-US" dirty="0" smtClean="0"/>
              <a:t>在</a:t>
            </a:r>
            <a:r>
              <a:rPr lang="en-US" altLang="zh-CN" dirty="0" err="1" smtClean="0"/>
              <a:t>ModelSim</a:t>
            </a:r>
            <a:r>
              <a:rPr lang="zh-CN" altLang="en-US" dirty="0" smtClean="0"/>
              <a:t>仿真中</a:t>
            </a:r>
            <a:r>
              <a:rPr lang="en-US" altLang="zh-CN" dirty="0" smtClean="0"/>
              <a:t>CPU</a:t>
            </a:r>
            <a:r>
              <a:rPr lang="zh-CN" altLang="en-US" dirty="0" smtClean="0"/>
              <a:t>加载</a:t>
            </a:r>
            <a:r>
              <a:rPr lang="en-US" altLang="zh-CN" dirty="0" smtClean="0"/>
              <a:t>mipstest_extloop.asm</a:t>
            </a:r>
            <a:r>
              <a:rPr lang="zh-CN" altLang="en-US" dirty="0"/>
              <a:t>、</a:t>
            </a:r>
            <a:r>
              <a:rPr lang="en-US" altLang="zh-CN" dirty="0" smtClean="0"/>
              <a:t>extendedtest.asm</a:t>
            </a:r>
            <a:r>
              <a:rPr lang="zh-CN" altLang="en-US" dirty="0" smtClean="0"/>
              <a:t>和</a:t>
            </a:r>
            <a:r>
              <a:rPr lang="en-US" altLang="zh-CN" dirty="0"/>
              <a:t>studentnosorting_cut.asm</a:t>
            </a:r>
            <a:r>
              <a:rPr lang="zh-CN" altLang="en-US" dirty="0" smtClean="0"/>
              <a:t>对应代码运行正确 （</a:t>
            </a:r>
            <a:r>
              <a:rPr lang="en-US" altLang="zh-CN" dirty="0" smtClean="0"/>
              <a:t>up to 45%</a:t>
            </a:r>
            <a:r>
              <a:rPr lang="zh-CN" altLang="en-US" dirty="0" smtClean="0"/>
              <a:t>）</a:t>
            </a:r>
            <a:endParaRPr lang="en-US" altLang="zh-CN" dirty="0" smtClean="0"/>
          </a:p>
          <a:p>
            <a:pPr lvl="2"/>
            <a:r>
              <a:rPr lang="zh-CN" altLang="en-US" dirty="0" smtClean="0"/>
              <a:t>如果单周期</a:t>
            </a:r>
            <a:r>
              <a:rPr lang="en-US" altLang="zh-CN" dirty="0" smtClean="0"/>
              <a:t>SCPU</a:t>
            </a:r>
            <a:r>
              <a:rPr lang="zh-CN" altLang="en-US" dirty="0" smtClean="0"/>
              <a:t>只完成仿真，没有下载到开发板，需扩展上述 </a:t>
            </a:r>
            <a:r>
              <a:rPr lang="zh-CN" altLang="en-US" dirty="0" smtClean="0">
                <a:solidFill>
                  <a:srgbClr val="FF0000"/>
                </a:solidFill>
              </a:rPr>
              <a:t>红色</a:t>
            </a:r>
            <a:r>
              <a:rPr lang="zh-CN" altLang="en-US" dirty="0" smtClean="0"/>
              <a:t> </a:t>
            </a:r>
            <a:r>
              <a:rPr lang="en-US" altLang="zh-CN" dirty="0" smtClean="0"/>
              <a:t>+ </a:t>
            </a:r>
            <a:r>
              <a:rPr lang="zh-CN" altLang="en-US" dirty="0" smtClean="0">
                <a:solidFill>
                  <a:srgbClr val="0404EC"/>
                </a:solidFill>
              </a:rPr>
              <a:t>蓝色</a:t>
            </a:r>
            <a:r>
              <a:rPr lang="zh-CN" altLang="en-US" dirty="0" smtClean="0"/>
              <a:t>指令</a:t>
            </a:r>
            <a:endParaRPr lang="en-US" altLang="zh-CN" dirty="0" smtClean="0"/>
          </a:p>
          <a:p>
            <a:pPr lvl="2"/>
            <a:r>
              <a:rPr lang="en-US" altLang="zh-CN" dirty="0" smtClean="0"/>
              <a:t>extendedtest.asm</a:t>
            </a:r>
            <a:r>
              <a:rPr lang="zh-CN" altLang="en-US" dirty="0" smtClean="0"/>
              <a:t>在</a:t>
            </a:r>
            <a:r>
              <a:rPr lang="en-US" altLang="zh-CN" dirty="0" smtClean="0"/>
              <a:t>Mars</a:t>
            </a:r>
            <a:r>
              <a:rPr lang="zh-CN" altLang="en-US" dirty="0" smtClean="0"/>
              <a:t>中做对比时，需设置为</a:t>
            </a:r>
            <a:r>
              <a:rPr lang="en-US" altLang="zh-CN" dirty="0"/>
              <a:t>Settings -&gt; Memory Configuration -&gt; Compact, Data at address 0</a:t>
            </a:r>
            <a:endParaRPr lang="en-US" altLang="zh-CN" dirty="0" smtClean="0"/>
          </a:p>
          <a:p>
            <a:pPr lvl="1"/>
            <a:r>
              <a:rPr lang="zh-CN" altLang="en-US" dirty="0" smtClean="0"/>
              <a:t>在</a:t>
            </a:r>
            <a:r>
              <a:rPr lang="en-US" altLang="zh-CN" dirty="0" err="1" smtClean="0"/>
              <a:t>Nexys</a:t>
            </a:r>
            <a:r>
              <a:rPr lang="en-US" altLang="zh-CN" dirty="0"/>
              <a:t> </a:t>
            </a:r>
            <a:r>
              <a:rPr lang="en-US" altLang="zh-CN" dirty="0" smtClean="0"/>
              <a:t>4 DDR </a:t>
            </a:r>
            <a:r>
              <a:rPr lang="zh-CN" altLang="en-US" dirty="0" smtClean="0"/>
              <a:t>开发板上正确实现学号排序 </a:t>
            </a:r>
            <a:r>
              <a:rPr lang="en-US" altLang="zh-CN" dirty="0" smtClean="0"/>
              <a:t>(up to 55%)</a:t>
            </a:r>
          </a:p>
          <a:p>
            <a:pPr lvl="2"/>
            <a:r>
              <a:rPr lang="zh-CN" altLang="en-US" dirty="0"/>
              <a:t>具体</a:t>
            </a:r>
            <a:r>
              <a:rPr lang="zh-CN" altLang="en-US" dirty="0" smtClean="0"/>
              <a:t>说明见后</a:t>
            </a:r>
            <a:endParaRPr lang="en-US" altLang="zh-CN" dirty="0" smtClean="0"/>
          </a:p>
          <a:p>
            <a:pPr lvl="2"/>
            <a:r>
              <a:rPr lang="zh-CN" altLang="en-US" dirty="0" smtClean="0"/>
              <a:t>如果单周期</a:t>
            </a:r>
            <a:r>
              <a:rPr lang="en-US" altLang="zh-CN" dirty="0" smtClean="0"/>
              <a:t>CPU</a:t>
            </a:r>
            <a:r>
              <a:rPr lang="zh-CN" altLang="en-US" dirty="0" smtClean="0"/>
              <a:t>实现下板仿真，也需扩展上述 </a:t>
            </a:r>
            <a:r>
              <a:rPr lang="zh-CN" altLang="en-US" dirty="0" smtClean="0">
                <a:solidFill>
                  <a:srgbClr val="FF0000"/>
                </a:solidFill>
              </a:rPr>
              <a:t>红色</a:t>
            </a:r>
            <a:r>
              <a:rPr lang="en-US" altLang="zh-CN" dirty="0" smtClean="0">
                <a:sym typeface="+mn-ea"/>
              </a:rPr>
              <a:t>+ </a:t>
            </a:r>
            <a:r>
              <a:rPr lang="zh-CN" altLang="en-US" dirty="0" smtClean="0">
                <a:solidFill>
                  <a:srgbClr val="0404EC"/>
                </a:solidFill>
                <a:sym typeface="+mn-ea"/>
              </a:rPr>
              <a:t>蓝色</a:t>
            </a:r>
            <a:r>
              <a:rPr lang="zh-CN" altLang="en-US" dirty="0" smtClean="0"/>
              <a:t> 指</a:t>
            </a:r>
            <a:r>
              <a:rPr lang="zh-CN" altLang="en-US" dirty="0"/>
              <a:t>令，对学号排序前和排序后的结果拍照并放入实验报</a:t>
            </a:r>
            <a:r>
              <a:rPr lang="zh-CN" altLang="en-US" dirty="0" smtClean="0"/>
              <a:t>告。</a:t>
            </a:r>
            <a:endParaRPr lang="zh-CN" altLang="en-US" dirty="0">
              <a:solidFill>
                <a:srgbClr val="FF0000"/>
              </a:solidFill>
            </a:endParaRPr>
          </a:p>
          <a:p>
            <a:pPr lvl="1"/>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打开已有的</a:t>
            </a:r>
            <a:r>
              <a:rPr lang="en-US" altLang="zh-CN" dirty="0" err="1" smtClean="0"/>
              <a:t>Vivado</a:t>
            </a:r>
            <a:r>
              <a:rPr lang="zh-CN" altLang="en-US" dirty="0" smtClean="0"/>
              <a:t>工程</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98" y="2510833"/>
            <a:ext cx="49434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当打开工程出现找不到</a:t>
            </a:r>
            <a:r>
              <a:rPr lang="en-US" altLang="zh-CN" dirty="0" err="1" smtClean="0"/>
              <a:t>coe</a:t>
            </a:r>
            <a:r>
              <a:rPr lang="zh-CN" altLang="en-US" dirty="0" smtClean="0"/>
              <a:t>文件时</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187" y="2327369"/>
            <a:ext cx="538162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825" y="0"/>
            <a:ext cx="10515600" cy="863174"/>
          </a:xfrm>
        </p:spPr>
        <p:txBody>
          <a:bodyPr/>
          <a:lstStyle/>
          <a:p>
            <a:r>
              <a:rPr lang="zh-CN" altLang="en-US" dirty="0" smtClean="0"/>
              <a:t>替换</a:t>
            </a:r>
            <a:r>
              <a:rPr lang="en-US" altLang="zh-CN" dirty="0" err="1" smtClean="0"/>
              <a:t>coe</a:t>
            </a:r>
            <a:r>
              <a:rPr lang="zh-CN" altLang="en-US" dirty="0" smtClean="0"/>
              <a:t>文件</a:t>
            </a:r>
            <a:endParaRPr lang="zh-CN" altLang="en-US" dirty="0"/>
          </a:p>
        </p:txBody>
      </p:sp>
      <p:sp>
        <p:nvSpPr>
          <p:cNvPr id="3" name="内容占位符 2"/>
          <p:cNvSpPr>
            <a:spLocks noGrp="1"/>
          </p:cNvSpPr>
          <p:nvPr>
            <p:ph idx="1"/>
          </p:nvPr>
        </p:nvSpPr>
        <p:spPr>
          <a:xfrm>
            <a:off x="4512874" y="417081"/>
            <a:ext cx="6008664" cy="1292965"/>
          </a:xfrm>
        </p:spPr>
        <p:txBody>
          <a:bodyPr>
            <a:normAutofit fontScale="77500" lnSpcReduction="20000"/>
          </a:bodyPr>
          <a:lstStyle/>
          <a:p>
            <a:r>
              <a:rPr lang="zh-CN" altLang="en-US" sz="2200" dirty="0"/>
              <a:t>选择</a:t>
            </a:r>
            <a:r>
              <a:rPr lang="zh-CN" altLang="en-US" sz="2200" dirty="0" smtClean="0"/>
              <a:t>出现问号的</a:t>
            </a:r>
            <a:r>
              <a:rPr lang="en-US" altLang="zh-CN" sz="2200" dirty="0" err="1" smtClean="0"/>
              <a:t>coe</a:t>
            </a:r>
            <a:r>
              <a:rPr lang="zh-CN" altLang="en-US" sz="2200" dirty="0" smtClean="0"/>
              <a:t>文件，并点击右键，选择</a:t>
            </a:r>
            <a:r>
              <a:rPr lang="en-US" altLang="zh-CN" sz="2200" dirty="0" smtClean="0"/>
              <a:t>Replace File…</a:t>
            </a:r>
          </a:p>
          <a:p>
            <a:r>
              <a:rPr lang="zh-CN" altLang="en-US" sz="2200" dirty="0"/>
              <a:t>对</a:t>
            </a:r>
            <a:r>
              <a:rPr lang="zh-CN" altLang="en-US" sz="2200" dirty="0" smtClean="0"/>
              <a:t>于一个已有工程，通常</a:t>
            </a:r>
            <a:r>
              <a:rPr lang="en-US" altLang="zh-CN" sz="2200" dirty="0" err="1" smtClean="0"/>
              <a:t>coe</a:t>
            </a:r>
            <a:r>
              <a:rPr lang="zh-CN" altLang="en-US" sz="2200" dirty="0" smtClean="0"/>
              <a:t>文件位于 </a:t>
            </a:r>
            <a:r>
              <a:rPr lang="en-US" altLang="zh-CN" sz="2200" dirty="0" err="1" smtClean="0">
                <a:solidFill>
                  <a:srgbClr val="FF0000"/>
                </a:solidFill>
              </a:rPr>
              <a:t>XXXX.ip_user_files</a:t>
            </a:r>
            <a:r>
              <a:rPr lang="en-US" altLang="zh-CN" sz="2200" dirty="0" smtClean="0">
                <a:solidFill>
                  <a:srgbClr val="FF0000"/>
                </a:solidFill>
              </a:rPr>
              <a:t>/</a:t>
            </a:r>
            <a:r>
              <a:rPr lang="en-US" altLang="zh-CN" sz="2200" dirty="0" err="1" smtClean="0">
                <a:solidFill>
                  <a:srgbClr val="FF0000"/>
                </a:solidFill>
              </a:rPr>
              <a:t>mem_init_files</a:t>
            </a:r>
            <a:r>
              <a:rPr lang="en-US" altLang="zh-CN" sz="2200" dirty="0" smtClean="0">
                <a:solidFill>
                  <a:srgbClr val="FF0000"/>
                </a:solidFill>
              </a:rPr>
              <a:t>/</a:t>
            </a:r>
            <a:r>
              <a:rPr lang="en-US" altLang="zh-CN" sz="2200" dirty="0" smtClean="0"/>
              <a:t> </a:t>
            </a:r>
            <a:r>
              <a:rPr lang="zh-CN" altLang="en-US" sz="2200" dirty="0"/>
              <a:t>子</a:t>
            </a:r>
            <a:r>
              <a:rPr lang="zh-CN" altLang="en-US" sz="2200" dirty="0" smtClean="0"/>
              <a:t>目录中</a:t>
            </a:r>
            <a:endParaRPr lang="en-US" altLang="zh-CN" sz="2200" dirty="0" smtClean="0"/>
          </a:p>
          <a:p>
            <a:r>
              <a:rPr lang="zh-CN" altLang="en-US" sz="2200" dirty="0"/>
              <a:t>找</a:t>
            </a:r>
            <a:r>
              <a:rPr lang="zh-CN" altLang="en-US" sz="2200" dirty="0" smtClean="0"/>
              <a:t>到</a:t>
            </a:r>
            <a:r>
              <a:rPr lang="en-US" altLang="zh-CN" sz="2200" dirty="0" err="1" smtClean="0"/>
              <a:t>coe</a:t>
            </a:r>
            <a:r>
              <a:rPr lang="zh-CN" altLang="en-US" sz="2200" dirty="0" smtClean="0"/>
              <a:t>文件后将其替换</a:t>
            </a:r>
            <a:endParaRPr lang="en-US" altLang="zh-CN" sz="2200" dirty="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25" y="897930"/>
            <a:ext cx="382905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6" y="1876301"/>
            <a:ext cx="5347153" cy="438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164" y="269590"/>
            <a:ext cx="10515600" cy="1325563"/>
          </a:xfrm>
        </p:spPr>
        <p:txBody>
          <a:bodyPr/>
          <a:lstStyle/>
          <a:p>
            <a:r>
              <a:rPr lang="zh-CN" altLang="en-US" dirty="0" smtClean="0"/>
              <a:t>重新配置</a:t>
            </a:r>
            <a:r>
              <a:rPr lang="en-US" altLang="zh-CN" dirty="0" smtClean="0"/>
              <a:t>ROM IP</a:t>
            </a:r>
            <a:r>
              <a:rPr lang="zh-CN" altLang="en-US" dirty="0" smtClean="0"/>
              <a:t>核</a:t>
            </a:r>
            <a:endParaRPr lang="zh-CN" altLang="en-US" dirty="0"/>
          </a:p>
        </p:txBody>
      </p:sp>
      <p:sp>
        <p:nvSpPr>
          <p:cNvPr id="3" name="内容占位符 2"/>
          <p:cNvSpPr>
            <a:spLocks noGrp="1"/>
          </p:cNvSpPr>
          <p:nvPr>
            <p:ph idx="1"/>
          </p:nvPr>
        </p:nvSpPr>
        <p:spPr>
          <a:xfrm>
            <a:off x="-1" y="1706953"/>
            <a:ext cx="4857009" cy="3043177"/>
          </a:xfrm>
        </p:spPr>
        <p:txBody>
          <a:bodyPr>
            <a:normAutofit fontScale="85000" lnSpcReduction="10000"/>
          </a:bodyPr>
          <a:lstStyle/>
          <a:p>
            <a:pPr>
              <a:lnSpc>
                <a:spcPct val="110000"/>
              </a:lnSpc>
            </a:pPr>
            <a:r>
              <a:rPr lang="zh-CN" altLang="en-US" sz="2200" dirty="0" smtClean="0"/>
              <a:t>替换了</a:t>
            </a:r>
            <a:r>
              <a:rPr lang="en-US" altLang="zh-CN" sz="2200" dirty="0" err="1" smtClean="0"/>
              <a:t>coe</a:t>
            </a:r>
            <a:r>
              <a:rPr lang="zh-CN" altLang="en-US" sz="2200" dirty="0" smtClean="0"/>
              <a:t>文件后需更新</a:t>
            </a:r>
            <a:r>
              <a:rPr lang="zh-CN" altLang="en-US" sz="2200" dirty="0"/>
              <a:t>相</a:t>
            </a:r>
            <a:r>
              <a:rPr lang="zh-CN" altLang="en-US" sz="2200" dirty="0" smtClean="0"/>
              <a:t>关</a:t>
            </a:r>
            <a:r>
              <a:rPr lang="en-US" altLang="zh-CN" sz="2200" dirty="0" smtClean="0"/>
              <a:t>memory IP</a:t>
            </a:r>
            <a:r>
              <a:rPr lang="zh-CN" altLang="en-US" sz="2200" dirty="0" smtClean="0"/>
              <a:t>核</a:t>
            </a:r>
            <a:endParaRPr lang="en-US" altLang="zh-CN" sz="2200" dirty="0" smtClean="0"/>
          </a:p>
          <a:p>
            <a:pPr>
              <a:lnSpc>
                <a:spcPct val="110000"/>
              </a:lnSpc>
            </a:pPr>
            <a:r>
              <a:rPr lang="zh-CN" altLang="en-US" sz="2200" dirty="0" smtClean="0"/>
              <a:t>在</a:t>
            </a:r>
            <a:r>
              <a:rPr lang="en-US" altLang="zh-CN" sz="2200" dirty="0" smtClean="0"/>
              <a:t>Design source</a:t>
            </a:r>
            <a:r>
              <a:rPr lang="zh-CN" altLang="en-US" sz="2200" dirty="0" smtClean="0"/>
              <a:t>中单击</a:t>
            </a:r>
            <a:r>
              <a:rPr lang="en-US" altLang="zh-CN" sz="2200" dirty="0" err="1" smtClean="0"/>
              <a:t>U_IM:imem</a:t>
            </a:r>
            <a:r>
              <a:rPr lang="en-US" altLang="zh-CN" sz="2200" dirty="0" smtClean="0"/>
              <a:t>(</a:t>
            </a:r>
            <a:r>
              <a:rPr lang="en-US" altLang="zh-CN" sz="2200" dirty="0" err="1" smtClean="0"/>
              <a:t>imem.xci</a:t>
            </a:r>
            <a:r>
              <a:rPr lang="en-US" altLang="zh-CN" sz="2200" dirty="0" smtClean="0"/>
              <a:t>)</a:t>
            </a:r>
            <a:r>
              <a:rPr lang="zh-CN" altLang="en-US" sz="2200" dirty="0" smtClean="0"/>
              <a:t>，右键</a:t>
            </a:r>
            <a:r>
              <a:rPr lang="en-US" altLang="zh-CN" sz="2200" dirty="0" smtClean="0"/>
              <a:t>Re-customize IP…</a:t>
            </a:r>
            <a:r>
              <a:rPr lang="zh-CN" altLang="en-US" sz="2200" dirty="0" smtClean="0"/>
              <a:t>，重新配置生成</a:t>
            </a:r>
            <a:r>
              <a:rPr lang="en-US" altLang="zh-CN" sz="2200" dirty="0" smtClean="0"/>
              <a:t>ROM IP</a:t>
            </a:r>
            <a:r>
              <a:rPr lang="zh-CN" altLang="en-US" sz="2200" dirty="0" smtClean="0"/>
              <a:t>核。</a:t>
            </a:r>
            <a:endParaRPr lang="en-US" altLang="zh-CN" sz="2200" dirty="0" smtClean="0"/>
          </a:p>
          <a:p>
            <a:pPr>
              <a:lnSpc>
                <a:spcPct val="110000"/>
              </a:lnSpc>
            </a:pPr>
            <a:r>
              <a:rPr lang="zh-CN" altLang="en-US" sz="2200" dirty="0" smtClean="0"/>
              <a:t>将 </a:t>
            </a:r>
            <a:r>
              <a:rPr lang="en-US" altLang="zh-CN" sz="2200" dirty="0" smtClean="0"/>
              <a:t>RST &amp; Initialization </a:t>
            </a:r>
            <a:r>
              <a:rPr lang="zh-CN" altLang="en-US" sz="2200" dirty="0" smtClean="0"/>
              <a:t>标签页中的 </a:t>
            </a:r>
            <a:r>
              <a:rPr lang="en-US" altLang="zh-CN" sz="2200" dirty="0" smtClean="0"/>
              <a:t>Coefficient File </a:t>
            </a:r>
            <a:r>
              <a:rPr lang="zh-CN" altLang="en-US" sz="2200" dirty="0" smtClean="0"/>
              <a:t>指定为 </a:t>
            </a:r>
            <a:r>
              <a:rPr lang="en-US" altLang="zh-CN" sz="2200" dirty="0" err="1">
                <a:solidFill>
                  <a:srgbClr val="FF0000"/>
                </a:solidFill>
              </a:rPr>
              <a:t>XXXX.ip_user_files</a:t>
            </a:r>
            <a:r>
              <a:rPr lang="en-US" altLang="zh-CN" sz="2200" dirty="0">
                <a:solidFill>
                  <a:srgbClr val="FF0000"/>
                </a:solidFill>
              </a:rPr>
              <a:t>/</a:t>
            </a:r>
            <a:r>
              <a:rPr lang="en-US" altLang="zh-CN" sz="2200" dirty="0" err="1">
                <a:solidFill>
                  <a:srgbClr val="FF0000"/>
                </a:solidFill>
              </a:rPr>
              <a:t>mem_init_files</a:t>
            </a:r>
            <a:r>
              <a:rPr lang="en-US" altLang="zh-CN" sz="2200" dirty="0">
                <a:solidFill>
                  <a:srgbClr val="FF0000"/>
                </a:solidFill>
              </a:rPr>
              <a:t>/</a:t>
            </a:r>
            <a:r>
              <a:rPr lang="en-US" altLang="zh-CN" sz="2200" dirty="0"/>
              <a:t> </a:t>
            </a:r>
            <a:r>
              <a:rPr lang="zh-CN" altLang="en-US" sz="2200" dirty="0"/>
              <a:t>子目录</a:t>
            </a:r>
            <a:r>
              <a:rPr lang="zh-CN" altLang="en-US" sz="2200" dirty="0" smtClean="0"/>
              <a:t>中的某个</a:t>
            </a:r>
            <a:r>
              <a:rPr lang="en-US" altLang="zh-CN" sz="2200" dirty="0" err="1" smtClean="0"/>
              <a:t>coe</a:t>
            </a:r>
            <a:r>
              <a:rPr lang="zh-CN" altLang="en-US" sz="2200" dirty="0" smtClean="0"/>
              <a:t>文件</a:t>
            </a:r>
            <a:endParaRPr lang="en-US" altLang="zh-CN" sz="2200"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008" y="926277"/>
            <a:ext cx="7457225" cy="563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8" y="804862"/>
            <a:ext cx="6808787" cy="608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624" y="-13649"/>
            <a:ext cx="8320929" cy="5799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4090" y="1078173"/>
            <a:ext cx="3155011" cy="39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a:spLocks noGrp="1"/>
          </p:cNvSpPr>
          <p:nvPr>
            <p:ph idx="1"/>
          </p:nvPr>
        </p:nvSpPr>
        <p:spPr>
          <a:xfrm>
            <a:off x="7519916" y="5978704"/>
            <a:ext cx="3543793" cy="708699"/>
          </a:xfrm>
        </p:spPr>
        <p:txBody>
          <a:bodyPr>
            <a:normAutofit/>
          </a:bodyPr>
          <a:lstStyle/>
          <a:p>
            <a:r>
              <a:rPr lang="zh-CN" altLang="en-US" sz="2200" dirty="0" smtClean="0"/>
              <a:t>重新综合、实现和生成比特流文件</a:t>
            </a:r>
            <a:endParaRPr lang="zh-CN" altLang="en-US" sz="2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打开</a:t>
            </a:r>
            <a:r>
              <a:rPr lang="en-US" altLang="zh-CN" dirty="0" err="1" smtClean="0"/>
              <a:t>Vivado</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6305" y="1113612"/>
            <a:ext cx="7586887" cy="5521569"/>
          </a:xfrm>
          <a:prstGeom prst="rect">
            <a:avLst/>
          </a:prstGeom>
          <a:noFill/>
          <a:ln w="9525">
            <a:solidFill>
              <a:schemeClr val="accent5"/>
            </a:solidFill>
            <a:miter lim="800000"/>
            <a:headEnd/>
            <a:tailEnd/>
          </a:ln>
          <a:effectLst/>
        </p:spPr>
      </p:pic>
      <p:sp>
        <p:nvSpPr>
          <p:cNvPr id="7" name="矩形 6"/>
          <p:cNvSpPr/>
          <p:nvPr/>
        </p:nvSpPr>
        <p:spPr>
          <a:xfrm>
            <a:off x="4780806" y="2912774"/>
            <a:ext cx="905540"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50" y="2738004"/>
            <a:ext cx="946994" cy="227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标注 2"/>
          <p:cNvSpPr/>
          <p:nvPr/>
        </p:nvSpPr>
        <p:spPr>
          <a:xfrm>
            <a:off x="1959427" y="2384520"/>
            <a:ext cx="1828801" cy="649165"/>
          </a:xfrm>
          <a:prstGeom prst="wedgeRoundRectCallout">
            <a:avLst>
              <a:gd name="adj1" fmla="val -86424"/>
              <a:gd name="adj2" fmla="val 1227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楷体" panose="02010609060101010101" charset="-122"/>
                <a:ea typeface="楷体" panose="02010609060101010101" charset="-122"/>
              </a:rPr>
              <a:t>点</a:t>
            </a:r>
            <a:r>
              <a:rPr lang="zh-CN" altLang="en-US" sz="1600" dirty="0" smtClean="0">
                <a:solidFill>
                  <a:schemeClr val="bg1"/>
                </a:solidFill>
                <a:latin typeface="楷体" panose="02010609060101010101" charset="-122"/>
                <a:ea typeface="楷体" panose="02010609060101010101" charset="-122"/>
              </a:rPr>
              <a:t>击上面的图标，不是下面的图标</a:t>
            </a:r>
            <a:endParaRPr lang="zh-CN" altLang="en-US" sz="1600" dirty="0">
              <a:solidFill>
                <a:schemeClr val="bg1"/>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创建一个新的</a:t>
            </a:r>
            <a:r>
              <a:rPr lang="en-US" altLang="zh-CN" dirty="0" err="1" smtClean="0"/>
              <a:t>Vivado</a:t>
            </a:r>
            <a:r>
              <a:rPr lang="zh-CN" altLang="en-US" dirty="0" smtClean="0"/>
              <a:t>工程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440" y="1280248"/>
            <a:ext cx="6535192" cy="5514068"/>
          </a:xfrm>
          <a:prstGeom prst="rect">
            <a:avLst/>
          </a:prstGeom>
          <a:noFill/>
          <a:ln w="9525">
            <a:solidFill>
              <a:schemeClr val="accent5"/>
            </a:solidFill>
            <a:miter lim="800000"/>
            <a:headEnd/>
            <a:tailEnd/>
          </a:ln>
          <a:effectLst/>
        </p:spPr>
      </p:pic>
      <p:sp>
        <p:nvSpPr>
          <p:cNvPr id="6" name="矩形 5"/>
          <p:cNvSpPr/>
          <p:nvPr/>
        </p:nvSpPr>
        <p:spPr>
          <a:xfrm>
            <a:off x="6632943" y="6269937"/>
            <a:ext cx="905540" cy="3541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输入项目名称</a:t>
            </a:r>
            <a:endParaRPr lang="zh-CN"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424" y="144823"/>
            <a:ext cx="7620000"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选择项目类型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157" y="1343242"/>
            <a:ext cx="6536009" cy="5514758"/>
          </a:xfrm>
          <a:prstGeom prst="rect">
            <a:avLst/>
          </a:prstGeom>
          <a:noFill/>
          <a:ln w="9525">
            <a:solidFill>
              <a:schemeClr val="accent5"/>
            </a:solidFill>
            <a:miter lim="800000"/>
            <a:headEnd/>
            <a:tailEnd/>
          </a:ln>
          <a:effectLst/>
        </p:spPr>
      </p:pic>
      <p:sp>
        <p:nvSpPr>
          <p:cNvPr id="5" name="矩形 4"/>
          <p:cNvSpPr/>
          <p:nvPr/>
        </p:nvSpPr>
        <p:spPr>
          <a:xfrm>
            <a:off x="3119768" y="2484746"/>
            <a:ext cx="905540"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20291" y="6386894"/>
            <a:ext cx="905540"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81174" y="3006420"/>
            <a:ext cx="138224"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a:t>
            </a:r>
            <a:r>
              <a:rPr lang="en-US" altLang="zh-CN" dirty="0" smtClean="0"/>
              <a:t>Xilinx FPGA </a:t>
            </a:r>
            <a:r>
              <a:rPr lang="zh-CN" altLang="en-US" dirty="0" smtClean="0"/>
              <a:t>型号</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262" y="1323533"/>
            <a:ext cx="6450888" cy="543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实验内容二</a:t>
            </a:r>
            <a:r>
              <a:rPr lang="en-US" altLang="zh-CN" dirty="0" smtClean="0"/>
              <a:t>——</a:t>
            </a:r>
            <a:r>
              <a:rPr lang="zh-CN" altLang="en-US" dirty="0"/>
              <a:t>多周期</a:t>
            </a:r>
            <a:r>
              <a:rPr lang="en-US" altLang="zh-CN" dirty="0" smtClean="0"/>
              <a:t>CPU</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实现</a:t>
            </a:r>
            <a:r>
              <a:rPr lang="zh-CN" altLang="en-US" dirty="0"/>
              <a:t>多周期</a:t>
            </a:r>
            <a:r>
              <a:rPr lang="en-US" altLang="zh-CN" dirty="0" smtClean="0"/>
              <a:t>CPU</a:t>
            </a:r>
            <a:r>
              <a:rPr lang="zh-CN" altLang="en-US" dirty="0" smtClean="0"/>
              <a:t>，至少支持以下</a:t>
            </a:r>
            <a:r>
              <a:rPr lang="zh-CN" altLang="en-US" dirty="0"/>
              <a:t>指令（</a:t>
            </a:r>
            <a:r>
              <a:rPr lang="zh-CN" altLang="en-US" dirty="0" smtClean="0">
                <a:solidFill>
                  <a:srgbClr val="FF0000"/>
                </a:solidFill>
              </a:rPr>
              <a:t>红色</a:t>
            </a:r>
            <a:r>
              <a:rPr lang="zh-CN" altLang="en-US" dirty="0" smtClean="0"/>
              <a:t>为</a:t>
            </a:r>
            <a:r>
              <a:rPr lang="zh-CN" altLang="en-US" dirty="0"/>
              <a:t>增加的指令</a:t>
            </a:r>
            <a:r>
              <a:rPr lang="zh-CN" altLang="en-US" dirty="0" smtClean="0"/>
              <a:t>）</a:t>
            </a:r>
            <a:endParaRPr lang="en-US" altLang="zh-CN" dirty="0" smtClean="0"/>
          </a:p>
          <a:p>
            <a:pPr lvl="1"/>
            <a:r>
              <a:rPr lang="en-US" altLang="zh-CN" dirty="0" smtClean="0"/>
              <a:t>add/sub/and/or/</a:t>
            </a:r>
            <a:r>
              <a:rPr lang="en-US" altLang="zh-CN" dirty="0" err="1" smtClean="0"/>
              <a:t>slt</a:t>
            </a:r>
            <a:r>
              <a:rPr lang="en-US" altLang="zh-CN" dirty="0" smtClean="0"/>
              <a:t>/</a:t>
            </a:r>
            <a:r>
              <a:rPr lang="en-US" altLang="zh-CN" dirty="0" err="1" smtClean="0"/>
              <a:t>sltu</a:t>
            </a:r>
            <a:r>
              <a:rPr lang="en-US" altLang="zh-CN" dirty="0" smtClean="0"/>
              <a:t>/</a:t>
            </a:r>
            <a:r>
              <a:rPr lang="en-US" altLang="zh-CN" dirty="0" err="1" smtClean="0"/>
              <a:t>addu</a:t>
            </a:r>
            <a:r>
              <a:rPr lang="en-US" altLang="zh-CN" dirty="0" smtClean="0"/>
              <a:t>/</a:t>
            </a:r>
            <a:r>
              <a:rPr lang="en-US" altLang="zh-CN" dirty="0" err="1" smtClean="0"/>
              <a:t>subu</a:t>
            </a:r>
            <a:r>
              <a:rPr lang="en-US" altLang="zh-CN" dirty="0" smtClean="0"/>
              <a:t>   </a:t>
            </a:r>
            <a:endParaRPr lang="en-US" altLang="zh-CN" dirty="0"/>
          </a:p>
          <a:p>
            <a:pPr lvl="1"/>
            <a:r>
              <a:rPr lang="en-US" altLang="zh-CN" dirty="0" err="1"/>
              <a:t>addi</a:t>
            </a:r>
            <a:r>
              <a:rPr lang="en-US" altLang="zh-CN" dirty="0"/>
              <a:t>/</a:t>
            </a:r>
            <a:r>
              <a:rPr lang="en-US" altLang="zh-CN" dirty="0" err="1"/>
              <a:t>ori</a:t>
            </a:r>
            <a:r>
              <a:rPr lang="en-US" altLang="zh-CN" dirty="0"/>
              <a:t>/</a:t>
            </a:r>
            <a:r>
              <a:rPr lang="en-US" altLang="zh-CN" dirty="0" err="1"/>
              <a:t>lw</a:t>
            </a:r>
            <a:r>
              <a:rPr lang="en-US" altLang="zh-CN" dirty="0"/>
              <a:t>/</a:t>
            </a:r>
            <a:r>
              <a:rPr lang="en-US" altLang="zh-CN" dirty="0" err="1"/>
              <a:t>sw</a:t>
            </a:r>
            <a:r>
              <a:rPr lang="en-US" altLang="zh-CN" dirty="0"/>
              <a:t>/</a:t>
            </a:r>
            <a:r>
              <a:rPr lang="en-US" altLang="zh-CN" dirty="0" err="1"/>
              <a:t>beq</a:t>
            </a:r>
            <a:endParaRPr lang="en-US" altLang="zh-CN" dirty="0"/>
          </a:p>
          <a:p>
            <a:pPr lvl="1"/>
            <a:r>
              <a:rPr lang="en-US" altLang="zh-CN" dirty="0" smtClean="0"/>
              <a:t>j/</a:t>
            </a:r>
            <a:r>
              <a:rPr lang="en-US" altLang="zh-CN" dirty="0" err="1" smtClean="0"/>
              <a:t>jal</a:t>
            </a:r>
            <a:endParaRPr lang="en-US" altLang="zh-CN" dirty="0" smtClean="0"/>
          </a:p>
          <a:p>
            <a:pPr lvl="1"/>
            <a:r>
              <a:rPr lang="en-US" altLang="zh-CN" dirty="0" err="1" smtClean="0">
                <a:solidFill>
                  <a:srgbClr val="FF0000"/>
                </a:solidFill>
              </a:rPr>
              <a:t>sll</a:t>
            </a:r>
            <a:r>
              <a:rPr lang="en-US" altLang="zh-CN" dirty="0" smtClean="0">
                <a:solidFill>
                  <a:srgbClr val="FF0000"/>
                </a:solidFill>
              </a:rPr>
              <a:t>/nor/</a:t>
            </a:r>
            <a:r>
              <a:rPr lang="en-US" altLang="zh-CN" dirty="0" err="1" smtClean="0">
                <a:solidFill>
                  <a:srgbClr val="FF0000"/>
                </a:solidFill>
              </a:rPr>
              <a:t>lui</a:t>
            </a:r>
            <a:r>
              <a:rPr lang="en-US" altLang="zh-CN" dirty="0" smtClean="0">
                <a:solidFill>
                  <a:srgbClr val="FF0000"/>
                </a:solidFill>
              </a:rPr>
              <a:t>/</a:t>
            </a:r>
            <a:r>
              <a:rPr lang="en-US" altLang="zh-CN" dirty="0" err="1" smtClean="0">
                <a:solidFill>
                  <a:srgbClr val="FF0000"/>
                </a:solidFill>
              </a:rPr>
              <a:t>slti</a:t>
            </a:r>
            <a:r>
              <a:rPr lang="en-US" altLang="zh-CN" dirty="0" smtClean="0">
                <a:solidFill>
                  <a:srgbClr val="FF0000"/>
                </a:solidFill>
              </a:rPr>
              <a:t>/</a:t>
            </a:r>
            <a:r>
              <a:rPr lang="en-US" altLang="zh-CN" dirty="0" err="1" smtClean="0">
                <a:solidFill>
                  <a:srgbClr val="FF0000"/>
                </a:solidFill>
              </a:rPr>
              <a:t>bne</a:t>
            </a:r>
            <a:r>
              <a:rPr lang="en-US" altLang="zh-CN" dirty="0" smtClean="0">
                <a:solidFill>
                  <a:srgbClr val="FF0000"/>
                </a:solidFill>
              </a:rPr>
              <a:t>/</a:t>
            </a:r>
            <a:r>
              <a:rPr lang="en-US" altLang="zh-CN" dirty="0" err="1" smtClean="0">
                <a:solidFill>
                  <a:srgbClr val="FF0000"/>
                </a:solidFill>
              </a:rPr>
              <a:t>andi</a:t>
            </a:r>
            <a:r>
              <a:rPr lang="en-US" altLang="zh-CN" dirty="0" smtClean="0">
                <a:solidFill>
                  <a:srgbClr val="FF0000"/>
                </a:solidFill>
              </a:rPr>
              <a:t>/</a:t>
            </a:r>
            <a:r>
              <a:rPr lang="en-US" altLang="zh-CN" dirty="0" err="1" smtClean="0">
                <a:solidFill>
                  <a:srgbClr val="FF0000"/>
                </a:solidFill>
              </a:rPr>
              <a:t>srl</a:t>
            </a:r>
            <a:r>
              <a:rPr lang="en-US" altLang="zh-CN" dirty="0" smtClean="0">
                <a:solidFill>
                  <a:srgbClr val="FF0000"/>
                </a:solidFill>
              </a:rPr>
              <a:t>/</a:t>
            </a:r>
            <a:r>
              <a:rPr lang="en-US" altLang="zh-CN" dirty="0" err="1" smtClean="0">
                <a:solidFill>
                  <a:srgbClr val="FF0000"/>
                </a:solidFill>
              </a:rPr>
              <a:t>sllv</a:t>
            </a:r>
            <a:r>
              <a:rPr lang="en-US" altLang="zh-CN" dirty="0" smtClean="0">
                <a:solidFill>
                  <a:srgbClr val="FF0000"/>
                </a:solidFill>
              </a:rPr>
              <a:t>/</a:t>
            </a:r>
            <a:r>
              <a:rPr lang="en-US" altLang="zh-CN" dirty="0" err="1" smtClean="0">
                <a:solidFill>
                  <a:srgbClr val="FF0000"/>
                </a:solidFill>
              </a:rPr>
              <a:t>srlv</a:t>
            </a:r>
            <a:r>
              <a:rPr lang="en-US" altLang="zh-CN" dirty="0" smtClean="0">
                <a:solidFill>
                  <a:srgbClr val="FF0000"/>
                </a:solidFill>
              </a:rPr>
              <a:t>/</a:t>
            </a:r>
            <a:r>
              <a:rPr lang="en-US" altLang="zh-CN" dirty="0" err="1" smtClean="0">
                <a:solidFill>
                  <a:srgbClr val="FF0000"/>
                </a:solidFill>
              </a:rPr>
              <a:t>jr</a:t>
            </a:r>
            <a:r>
              <a:rPr lang="en-US" altLang="zh-CN" dirty="0" smtClean="0">
                <a:solidFill>
                  <a:srgbClr val="FF0000"/>
                </a:solidFill>
              </a:rPr>
              <a:t>/</a:t>
            </a:r>
            <a:r>
              <a:rPr lang="en-US" altLang="zh-CN" dirty="0" err="1" smtClean="0">
                <a:solidFill>
                  <a:srgbClr val="FF0000"/>
                </a:solidFill>
              </a:rPr>
              <a:t>jalr</a:t>
            </a:r>
            <a:endParaRPr lang="en-US" altLang="zh-CN" dirty="0" smtClean="0">
              <a:solidFill>
                <a:srgbClr val="FF0000"/>
              </a:solidFill>
            </a:endParaRPr>
          </a:p>
          <a:p>
            <a:r>
              <a:rPr lang="zh-CN" altLang="en-US" dirty="0" smtClean="0"/>
              <a:t>能够正确处理多周期</a:t>
            </a:r>
            <a:r>
              <a:rPr lang="en-US" altLang="zh-CN" dirty="0" smtClean="0"/>
              <a:t>CPU</a:t>
            </a:r>
            <a:r>
              <a:rPr lang="zh-CN" altLang="en-US" dirty="0" smtClean="0"/>
              <a:t>中的状态机</a:t>
            </a:r>
            <a:endParaRPr lang="en-US" altLang="zh-CN" dirty="0" smtClean="0"/>
          </a:p>
          <a:p>
            <a:r>
              <a:rPr lang="zh-CN" altLang="en-US" dirty="0" smtClean="0"/>
              <a:t>指令和数据放在同一个存储器</a:t>
            </a:r>
            <a:endParaRPr lang="en-US" altLang="zh-CN" dirty="0" smtClean="0"/>
          </a:p>
          <a:p>
            <a:r>
              <a:rPr lang="zh-CN" altLang="en-US" dirty="0" smtClean="0"/>
              <a:t>验收要求</a:t>
            </a:r>
            <a:r>
              <a:rPr lang="en-US" altLang="zh-CN" dirty="0" smtClean="0"/>
              <a:t>&amp;</a:t>
            </a:r>
            <a:r>
              <a:rPr lang="zh-CN" altLang="en-US" dirty="0" smtClean="0"/>
              <a:t>实验报告（占</a:t>
            </a:r>
            <a:r>
              <a:rPr lang="en-US" altLang="zh-CN" dirty="0"/>
              <a:t>3</a:t>
            </a:r>
            <a:r>
              <a:rPr lang="en-US" altLang="zh-CN" dirty="0" smtClean="0"/>
              <a:t>0%</a:t>
            </a:r>
            <a:r>
              <a:rPr lang="zh-CN" altLang="en-US" dirty="0" smtClean="0"/>
              <a:t>，以下二选一）</a:t>
            </a:r>
            <a:endParaRPr lang="en-US" altLang="zh-CN" dirty="0"/>
          </a:p>
          <a:p>
            <a:pPr lvl="1"/>
            <a:r>
              <a:rPr lang="zh-CN" altLang="en-US" dirty="0" smtClean="0"/>
              <a:t>在</a:t>
            </a:r>
            <a:r>
              <a:rPr lang="en-US" altLang="zh-CN" dirty="0" err="1" smtClean="0"/>
              <a:t>ModelSim</a:t>
            </a:r>
            <a:r>
              <a:rPr lang="zh-CN" altLang="en-US" dirty="0" smtClean="0"/>
              <a:t>仿真中</a:t>
            </a:r>
            <a:r>
              <a:rPr lang="en-US" altLang="zh-CN" dirty="0" smtClean="0"/>
              <a:t>CPU</a:t>
            </a:r>
            <a:r>
              <a:rPr lang="zh-CN" altLang="en-US" dirty="0" smtClean="0"/>
              <a:t>加载</a:t>
            </a:r>
            <a:r>
              <a:rPr lang="en-US" altLang="zh-CN" dirty="0"/>
              <a:t>studentnosorting_cut.asm</a:t>
            </a:r>
            <a:r>
              <a:rPr lang="zh-CN" altLang="en-US" dirty="0" smtClean="0"/>
              <a:t>对应代码运行正确 （</a:t>
            </a:r>
            <a:r>
              <a:rPr lang="en-US" altLang="zh-CN" dirty="0" smtClean="0"/>
              <a:t>up to 18%</a:t>
            </a:r>
            <a:r>
              <a:rPr lang="zh-CN" altLang="en-US" dirty="0" smtClean="0"/>
              <a:t>）</a:t>
            </a:r>
            <a:endParaRPr lang="en-US" altLang="zh-CN" dirty="0" smtClean="0"/>
          </a:p>
          <a:p>
            <a:pPr lvl="1"/>
            <a:r>
              <a:rPr lang="zh-CN" altLang="en-US" dirty="0" smtClean="0"/>
              <a:t>在</a:t>
            </a:r>
            <a:r>
              <a:rPr lang="en-US" altLang="zh-CN" dirty="0" err="1" smtClean="0"/>
              <a:t>Nexys</a:t>
            </a:r>
            <a:r>
              <a:rPr lang="en-US" altLang="zh-CN" dirty="0"/>
              <a:t> </a:t>
            </a:r>
            <a:r>
              <a:rPr lang="en-US" altLang="zh-CN" dirty="0" smtClean="0"/>
              <a:t>4 DDR2 </a:t>
            </a:r>
            <a:r>
              <a:rPr lang="zh-CN" altLang="en-US" dirty="0" smtClean="0"/>
              <a:t>开发板</a:t>
            </a:r>
            <a:r>
              <a:rPr lang="zh-CN" altLang="en-US" dirty="0"/>
              <a:t>上正确实现学号排</a:t>
            </a:r>
            <a:r>
              <a:rPr lang="zh-CN" altLang="en-US" dirty="0" smtClean="0"/>
              <a:t>序，对学号排</a:t>
            </a:r>
            <a:r>
              <a:rPr lang="zh-CN" altLang="en-US" dirty="0"/>
              <a:t>序前和排序后的结果拍照并放入实验报</a:t>
            </a:r>
            <a:r>
              <a:rPr lang="zh-CN" altLang="en-US" dirty="0" smtClean="0"/>
              <a:t>告</a:t>
            </a:r>
            <a:r>
              <a:rPr lang="en-US" altLang="zh-CN" dirty="0"/>
              <a:t>(up to 30%) </a:t>
            </a:r>
            <a:r>
              <a:rPr lang="zh-CN" altLang="en-US" dirty="0" smtClean="0"/>
              <a:t>。</a:t>
            </a:r>
            <a:endParaRPr lang="zh-CN" altLang="en-US" dirty="0">
              <a:solidFill>
                <a:srgbClr val="FF0000"/>
              </a:solidFill>
            </a:endParaRPr>
          </a:p>
          <a:p>
            <a:pPr lvl="1"/>
            <a:endParaRPr lang="en-US" altLang="zh-CN" dirty="0"/>
          </a:p>
          <a:p>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新建项目概要</a:t>
            </a:r>
            <a:endParaRPr lang="zh-CN" altLang="en-US" dirty="0"/>
          </a:p>
        </p:txBody>
      </p:sp>
      <p:grpSp>
        <p:nvGrpSpPr>
          <p:cNvPr id="6" name="组合 5"/>
          <p:cNvGrpSpPr/>
          <p:nvPr/>
        </p:nvGrpSpPr>
        <p:grpSpPr>
          <a:xfrm>
            <a:off x="3019625" y="1306477"/>
            <a:ext cx="6376522" cy="5380190"/>
            <a:chOff x="3019625" y="1306477"/>
            <a:chExt cx="6376522" cy="538019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625" y="1306477"/>
              <a:ext cx="6376522" cy="5380190"/>
            </a:xfrm>
            <a:prstGeom prst="rect">
              <a:avLst/>
            </a:prstGeom>
            <a:noFill/>
            <a:ln w="9525">
              <a:solidFill>
                <a:schemeClr val="accent5"/>
              </a:solidFill>
              <a:miter lim="800000"/>
              <a:headEnd/>
              <a:tailEnd/>
            </a:ln>
            <a:effectLst/>
          </p:spPr>
        </p:pic>
        <p:sp>
          <p:nvSpPr>
            <p:cNvPr id="5" name="矩形 4"/>
            <p:cNvSpPr/>
            <p:nvPr/>
          </p:nvSpPr>
          <p:spPr>
            <a:xfrm>
              <a:off x="7409160" y="6227399"/>
              <a:ext cx="905540"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项目管理器</a:t>
            </a:r>
            <a:r>
              <a:rPr lang="en-US" altLang="zh-CN" dirty="0" smtClean="0"/>
              <a:t>—</a:t>
            </a:r>
            <a:r>
              <a:rPr lang="zh-CN" altLang="en-US" dirty="0" smtClean="0"/>
              <a:t>添加文件</a:t>
            </a:r>
            <a:endParaRPr lang="zh-CN" altLang="en-US" dirty="0"/>
          </a:p>
        </p:txBody>
      </p:sp>
      <p:grpSp>
        <p:nvGrpSpPr>
          <p:cNvPr id="6" name="组合 5"/>
          <p:cNvGrpSpPr/>
          <p:nvPr/>
        </p:nvGrpSpPr>
        <p:grpSpPr>
          <a:xfrm>
            <a:off x="1297170" y="1312801"/>
            <a:ext cx="9794725" cy="5385820"/>
            <a:chOff x="1297170" y="1312801"/>
            <a:chExt cx="9794725" cy="538582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170" y="1312801"/>
              <a:ext cx="9794725" cy="5385820"/>
            </a:xfrm>
            <a:prstGeom prst="rect">
              <a:avLst/>
            </a:prstGeom>
            <a:noFill/>
            <a:ln w="9525">
              <a:solidFill>
                <a:schemeClr val="accent5"/>
              </a:solidFill>
              <a:miter lim="800000"/>
              <a:headEnd/>
              <a:tailEnd/>
            </a:ln>
            <a:effectLst/>
          </p:spPr>
        </p:pic>
        <p:sp>
          <p:nvSpPr>
            <p:cNvPr id="5" name="矩形 4"/>
            <p:cNvSpPr/>
            <p:nvPr/>
          </p:nvSpPr>
          <p:spPr>
            <a:xfrm>
              <a:off x="1297170" y="2197660"/>
              <a:ext cx="905540"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添加设计文件</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357" y="1244903"/>
            <a:ext cx="8154539" cy="5506219"/>
          </a:xfrm>
          <a:prstGeom prst="rect">
            <a:avLst/>
          </a:prstGeom>
        </p:spPr>
      </p:pic>
      <p:sp>
        <p:nvSpPr>
          <p:cNvPr id="5" name="矩形 4"/>
          <p:cNvSpPr/>
          <p:nvPr/>
        </p:nvSpPr>
        <p:spPr>
          <a:xfrm>
            <a:off x="3969117" y="2684548"/>
            <a:ext cx="1885417"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11439" y="6153987"/>
            <a:ext cx="926275" cy="3774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添加文件</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225" y="1316156"/>
            <a:ext cx="8154539" cy="5506219"/>
          </a:xfrm>
          <a:prstGeom prst="rect">
            <a:avLst/>
          </a:prstGeom>
        </p:spPr>
      </p:pic>
      <p:sp>
        <p:nvSpPr>
          <p:cNvPr id="5" name="矩形 4"/>
          <p:cNvSpPr/>
          <p:nvPr/>
        </p:nvSpPr>
        <p:spPr>
          <a:xfrm>
            <a:off x="4215739" y="4833983"/>
            <a:ext cx="1163783" cy="24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添加文件</a:t>
            </a:r>
            <a:endParaRPr lang="zh-CN" altLang="en-US" dirty="0"/>
          </a:p>
        </p:txBody>
      </p:sp>
      <p:sp>
        <p:nvSpPr>
          <p:cNvPr id="7" name="矩形 6"/>
          <p:cNvSpPr/>
          <p:nvPr/>
        </p:nvSpPr>
        <p:spPr>
          <a:xfrm>
            <a:off x="191368" y="5842134"/>
            <a:ext cx="6096000" cy="707886"/>
          </a:xfrm>
          <a:prstGeom prst="rect">
            <a:avLst/>
          </a:prstGeom>
        </p:spPr>
        <p:txBody>
          <a:bodyPr>
            <a:sp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rPr>
              <a:t>将</a:t>
            </a:r>
            <a:r>
              <a:rPr lang="en-US" altLang="zh-CN" sz="2000" dirty="0">
                <a:latin typeface="楷体" panose="02010609060101010101" charset="-122"/>
                <a:ea typeface="楷体" panose="02010609060101010101" charset="-122"/>
              </a:rPr>
              <a:t>\</a:t>
            </a:r>
            <a:r>
              <a:rPr lang="en-US" altLang="zh-CN" sz="2000" dirty="0" smtClean="0">
                <a:latin typeface="楷体" panose="02010609060101010101" charset="-122"/>
                <a:ea typeface="楷体" panose="02010609060101010101" charset="-122"/>
              </a:rPr>
              <a:t>source\SCCPU</a:t>
            </a:r>
            <a:r>
              <a:rPr lang="en-US" altLang="zh-CN" sz="2000" dirty="0">
                <a:latin typeface="楷体" panose="02010609060101010101" charset="-122"/>
                <a:ea typeface="楷体" panose="02010609060101010101" charset="-122"/>
              </a:rPr>
              <a:t>\ </a:t>
            </a:r>
            <a:r>
              <a:rPr lang="zh-CN" altLang="en-US" sz="2000" dirty="0">
                <a:latin typeface="楷体" panose="02010609060101010101" charset="-122"/>
                <a:ea typeface="楷体" panose="02010609060101010101" charset="-122"/>
              </a:rPr>
              <a:t>和 </a:t>
            </a:r>
            <a:r>
              <a:rPr lang="en-US" altLang="zh-CN" sz="2000" dirty="0">
                <a:latin typeface="楷体" panose="02010609060101010101" charset="-122"/>
                <a:ea typeface="楷体" panose="02010609060101010101" charset="-122"/>
              </a:rPr>
              <a:t>\</a:t>
            </a:r>
            <a:r>
              <a:rPr lang="en-US" altLang="zh-CN" sz="2000" dirty="0" smtClean="0">
                <a:latin typeface="楷体" panose="02010609060101010101" charset="-122"/>
                <a:ea typeface="楷体" panose="02010609060101010101" charset="-122"/>
              </a:rPr>
              <a:t>source\SCCPU_FPGATOP\ </a:t>
            </a:r>
            <a:r>
              <a:rPr lang="zh-CN" altLang="en-US" sz="2000" dirty="0">
                <a:latin typeface="楷体" panose="02010609060101010101" charset="-122"/>
                <a:ea typeface="楷体" panose="02010609060101010101" charset="-122"/>
              </a:rPr>
              <a:t>中所有</a:t>
            </a:r>
            <a:r>
              <a:rPr lang="en-US" altLang="zh-CN" sz="2000" dirty="0">
                <a:latin typeface="楷体" panose="02010609060101010101" charset="-122"/>
                <a:ea typeface="楷体" panose="02010609060101010101" charset="-122"/>
              </a:rPr>
              <a:t>.v</a:t>
            </a:r>
            <a:r>
              <a:rPr lang="zh-CN" altLang="en-US" sz="2000" dirty="0">
                <a:latin typeface="楷体" panose="02010609060101010101" charset="-122"/>
                <a:ea typeface="楷体" panose="02010609060101010101" charset="-122"/>
              </a:rPr>
              <a:t>文件分别添加到工程中</a:t>
            </a:r>
            <a:endParaRPr lang="en-US" altLang="zh-CN" sz="2000" dirty="0">
              <a:latin typeface="楷体" panose="02010609060101010101" charset="-122"/>
              <a:ea typeface="楷体" panose="02010609060101010101" charset="-122"/>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37" y="1469092"/>
            <a:ext cx="4421022" cy="437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060" y="1440118"/>
            <a:ext cx="5621740" cy="440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添加文件</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140867"/>
            <a:ext cx="815340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536" y="37573"/>
            <a:ext cx="10515600" cy="1325563"/>
          </a:xfrm>
        </p:spPr>
        <p:txBody>
          <a:bodyPr/>
          <a:lstStyle/>
          <a:p>
            <a:r>
              <a:rPr lang="zh-CN" altLang="en-US" dirty="0" smtClean="0"/>
              <a:t>添加设计文件后的项目管理器</a:t>
            </a:r>
            <a:endParaRPr lang="zh-CN"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841" y="1363136"/>
            <a:ext cx="4207464" cy="512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1368" y="2707049"/>
            <a:ext cx="5698793" cy="707886"/>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rPr>
              <a:t>标</a:t>
            </a:r>
            <a:r>
              <a:rPr lang="zh-CN" altLang="en-US" sz="2000" dirty="0" smtClean="0">
                <a:latin typeface="楷体" panose="02010609060101010101" charset="-122"/>
                <a:ea typeface="楷体" panose="02010609060101010101" charset="-122"/>
              </a:rPr>
              <a:t>有？的</a:t>
            </a:r>
            <a:r>
              <a:rPr lang="zh-CN" altLang="en-US" sz="2000" dirty="0">
                <a:latin typeface="楷体" panose="02010609060101010101" charset="-122"/>
                <a:ea typeface="楷体" panose="02010609060101010101" charset="-122"/>
              </a:rPr>
              <a:t>指令存储</a:t>
            </a:r>
            <a:r>
              <a:rPr lang="zh-CN" altLang="en-US" sz="2000" dirty="0" smtClean="0">
                <a:latin typeface="楷体" panose="02010609060101010101" charset="-122"/>
                <a:ea typeface="楷体" panose="02010609060101010101" charset="-122"/>
              </a:rPr>
              <a:t>器模块需要通过</a:t>
            </a:r>
            <a:r>
              <a:rPr lang="en-US" altLang="zh-CN" sz="2000" dirty="0" smtClean="0">
                <a:latin typeface="楷体" panose="02010609060101010101" charset="-122"/>
                <a:ea typeface="楷体" panose="02010609060101010101" charset="-122"/>
              </a:rPr>
              <a:t>IP</a:t>
            </a:r>
            <a:r>
              <a:rPr lang="zh-CN" altLang="en-US" sz="2000" dirty="0" smtClean="0">
                <a:latin typeface="楷体" panose="02010609060101010101" charset="-122"/>
                <a:ea typeface="楷体" panose="02010609060101010101" charset="-122"/>
              </a:rPr>
              <a:t>核生成，下面将介绍</a:t>
            </a:r>
            <a:endParaRPr lang="en-US" altLang="zh-CN" sz="2000"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ROM IP</a:t>
            </a:r>
            <a:r>
              <a:rPr lang="zh-CN" altLang="en-US" dirty="0" smtClean="0"/>
              <a:t>核生成</a:t>
            </a:r>
            <a:endParaRPr lang="zh-CN" alt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74" y="1914099"/>
            <a:ext cx="93059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75"/>
            <a:ext cx="10515600" cy="1325563"/>
          </a:xfrm>
        </p:spPr>
        <p:txBody>
          <a:bodyPr/>
          <a:lstStyle/>
          <a:p>
            <a:r>
              <a:rPr lang="zh-CN" altLang="en-US" dirty="0" smtClean="0"/>
              <a:t>配置</a:t>
            </a:r>
            <a:r>
              <a:rPr lang="en-US" altLang="zh-CN" dirty="0" smtClean="0"/>
              <a:t>ROM IP</a:t>
            </a:r>
            <a:r>
              <a:rPr lang="zh-CN" altLang="en-US" dirty="0" smtClean="0"/>
              <a:t>核</a:t>
            </a:r>
            <a:r>
              <a:rPr lang="en-US" altLang="zh-CN" dirty="0" smtClean="0"/>
              <a:t> – memory </a:t>
            </a:r>
            <a:r>
              <a:rPr lang="en-US" altLang="zh-CN" dirty="0" err="1" smtClean="0"/>
              <a:t>config</a:t>
            </a:r>
            <a:endParaRPr lang="zh-CN" altLang="en-US" dirty="0"/>
          </a:p>
        </p:txBody>
      </p:sp>
      <p:grpSp>
        <p:nvGrpSpPr>
          <p:cNvPr id="15" name="组合 14"/>
          <p:cNvGrpSpPr/>
          <p:nvPr/>
        </p:nvGrpSpPr>
        <p:grpSpPr>
          <a:xfrm>
            <a:off x="1837427" y="917022"/>
            <a:ext cx="8351602" cy="5940977"/>
            <a:chOff x="1837427" y="1368285"/>
            <a:chExt cx="6573365" cy="5222296"/>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27" y="1368285"/>
              <a:ext cx="6573365" cy="5222296"/>
            </a:xfrm>
            <a:prstGeom prst="rect">
              <a:avLst/>
            </a:prstGeom>
            <a:noFill/>
            <a:ln w="9525">
              <a:solidFill>
                <a:schemeClr val="accent5"/>
              </a:solidFill>
              <a:miter lim="800000"/>
              <a:headEnd/>
              <a:tailEnd/>
            </a:ln>
            <a:effectLst/>
          </p:spPr>
        </p:pic>
        <p:sp>
          <p:nvSpPr>
            <p:cNvPr id="5" name="矩形 4"/>
            <p:cNvSpPr/>
            <p:nvPr/>
          </p:nvSpPr>
          <p:spPr>
            <a:xfrm>
              <a:off x="4578489" y="2228490"/>
              <a:ext cx="272810"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10555" y="2858218"/>
              <a:ext cx="340744"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16313" y="3036496"/>
              <a:ext cx="340744"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327969" y="3758239"/>
              <a:ext cx="340744"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92931" y="3269054"/>
              <a:ext cx="412245"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6561" y="3964344"/>
              <a:ext cx="602027" cy="160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959525" y="2605177"/>
              <a:ext cx="556788" cy="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a:t>
            </a:r>
            <a:r>
              <a:rPr lang="en-US" altLang="zh-CN" dirty="0"/>
              <a:t>ROM IP</a:t>
            </a:r>
            <a:r>
              <a:rPr lang="zh-CN" altLang="en-US" dirty="0"/>
              <a:t>核 </a:t>
            </a:r>
            <a:r>
              <a:rPr lang="en-US" altLang="zh-CN" dirty="0"/>
              <a:t>– </a:t>
            </a:r>
            <a:r>
              <a:rPr lang="en-US" altLang="zh-CN" dirty="0" smtClean="0"/>
              <a:t>RST &amp; Initialization</a:t>
            </a:r>
            <a:endParaRPr lang="zh-CN" altLang="en-US" dirty="0"/>
          </a:p>
        </p:txBody>
      </p:sp>
      <p:sp>
        <p:nvSpPr>
          <p:cNvPr id="14" name="矩形 13"/>
          <p:cNvSpPr/>
          <p:nvPr/>
        </p:nvSpPr>
        <p:spPr>
          <a:xfrm>
            <a:off x="6428455" y="3725622"/>
            <a:ext cx="5609165" cy="2862322"/>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楷体" panose="02010609060101010101" charset="-122"/>
                <a:ea typeface="楷体" panose="02010609060101010101" charset="-122"/>
              </a:rPr>
              <a:t>COE(Coefficient)</a:t>
            </a:r>
            <a:r>
              <a:rPr lang="zh-CN" altLang="en-US" sz="2000" dirty="0" smtClean="0">
                <a:latin typeface="楷体" panose="02010609060101010101" charset="-122"/>
                <a:ea typeface="楷体" panose="02010609060101010101" charset="-122"/>
              </a:rPr>
              <a:t>文件是</a:t>
            </a:r>
            <a:r>
              <a:rPr lang="en-US" altLang="zh-CN" sz="2000" dirty="0" smtClean="0">
                <a:latin typeface="楷体" panose="02010609060101010101" charset="-122"/>
                <a:ea typeface="楷体" panose="02010609060101010101" charset="-122"/>
              </a:rPr>
              <a:t>ROM</a:t>
            </a:r>
            <a:r>
              <a:rPr lang="zh-CN" altLang="en-US" sz="2000" dirty="0" smtClean="0">
                <a:latin typeface="楷体" panose="02010609060101010101" charset="-122"/>
                <a:ea typeface="楷体" panose="02010609060101010101" charset="-122"/>
              </a:rPr>
              <a:t>的初始化需要使用来</a:t>
            </a:r>
            <a:r>
              <a:rPr lang="zh-CN" altLang="en-US" sz="2000" dirty="0">
                <a:latin typeface="楷体" panose="02010609060101010101" charset="-122"/>
                <a:ea typeface="楷体" panose="02010609060101010101" charset="-122"/>
              </a:rPr>
              <a:t>传递</a:t>
            </a:r>
            <a:r>
              <a:rPr lang="zh-CN" altLang="en-US" sz="2000" dirty="0" smtClean="0">
                <a:latin typeface="楷体" panose="02010609060101010101" charset="-122"/>
                <a:ea typeface="楷体" panose="02010609060101010101" charset="-122"/>
              </a:rPr>
              <a:t>参数</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可使用工具</a:t>
            </a:r>
            <a:r>
              <a:rPr lang="en-US" altLang="zh-CN" sz="2000" dirty="0" err="1" smtClean="0">
                <a:latin typeface="楷体" panose="02010609060101010101" charset="-122"/>
                <a:ea typeface="楷体" panose="02010609060101010101" charset="-122"/>
              </a:rPr>
              <a:t>mipsasm</a:t>
            </a:r>
            <a:r>
              <a:rPr lang="zh-CN" altLang="en-US" sz="2000" dirty="0" smtClean="0">
                <a:latin typeface="楷体" panose="02010609060101010101" charset="-122"/>
                <a:ea typeface="楷体" panose="02010609060101010101" charset="-122"/>
              </a:rPr>
              <a:t>生成（已提供）</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也可通过编辑</a:t>
            </a:r>
            <a:r>
              <a:rPr lang="en-US" altLang="zh-CN" sz="2000" dirty="0" smtClean="0">
                <a:latin typeface="楷体" panose="02010609060101010101" charset="-122"/>
                <a:ea typeface="楷体" panose="02010609060101010101" charset="-122"/>
              </a:rPr>
              <a:t>Mars</a:t>
            </a:r>
            <a:r>
              <a:rPr lang="zh-CN" altLang="en-US" sz="2000" dirty="0" smtClean="0">
                <a:latin typeface="楷体" panose="02010609060101010101" charset="-122"/>
                <a:ea typeface="楷体" panose="02010609060101010101" charset="-122"/>
              </a:rPr>
              <a:t>中</a:t>
            </a:r>
            <a:r>
              <a:rPr lang="en-US" altLang="zh-CN" sz="2000" dirty="0" smtClean="0">
                <a:latin typeface="楷体" panose="02010609060101010101" charset="-122"/>
                <a:ea typeface="楷体" panose="02010609060101010101" charset="-122"/>
              </a:rPr>
              <a:t>Dump</a:t>
            </a:r>
            <a:r>
              <a:rPr lang="zh-CN" altLang="en-US" sz="2000" dirty="0" smtClean="0">
                <a:latin typeface="楷体" panose="02010609060101010101" charset="-122"/>
                <a:ea typeface="楷体" panose="02010609060101010101" charset="-122"/>
              </a:rPr>
              <a:t>出</a:t>
            </a:r>
            <a:r>
              <a:rPr lang="en-US" altLang="zh-CN" sz="2000" dirty="0" smtClean="0">
                <a:latin typeface="楷体" panose="02010609060101010101" charset="-122"/>
                <a:ea typeface="楷体" panose="02010609060101010101" charset="-122"/>
              </a:rPr>
              <a:t>Hex</a:t>
            </a:r>
            <a:r>
              <a:rPr lang="zh-CN" altLang="en-US" sz="2000" dirty="0" smtClean="0">
                <a:latin typeface="楷体" panose="02010609060101010101" charset="-122"/>
                <a:ea typeface="楷体" panose="02010609060101010101" charset="-122"/>
              </a:rPr>
              <a:t>文件编辑而成</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加上两行</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en-US" altLang="zh-CN" sz="2000" dirty="0" err="1">
                <a:latin typeface="楷体" panose="02010609060101010101" charset="-122"/>
                <a:ea typeface="楷体" panose="02010609060101010101" charset="-122"/>
              </a:rPr>
              <a:t>memory_initialization_radix</a:t>
            </a:r>
            <a:r>
              <a:rPr lang="en-US" altLang="zh-CN" sz="2000" dirty="0">
                <a:latin typeface="楷体" panose="02010609060101010101" charset="-122"/>
                <a:ea typeface="楷体" panose="02010609060101010101" charset="-122"/>
              </a:rPr>
              <a:t>=16;</a:t>
            </a:r>
          </a:p>
          <a:p>
            <a:pPr marL="285750" indent="-285750">
              <a:buFont typeface="Arial" panose="020B0604020202020204" pitchFamily="34" charset="0"/>
              <a:buChar char="•"/>
            </a:pPr>
            <a:r>
              <a:rPr lang="en-US" altLang="zh-CN" sz="2000" dirty="0" err="1">
                <a:latin typeface="楷体" panose="02010609060101010101" charset="-122"/>
                <a:ea typeface="楷体" panose="02010609060101010101" charset="-122"/>
              </a:rPr>
              <a:t>memory_initialization_vector</a:t>
            </a:r>
            <a:r>
              <a:rPr lang="en-US" altLang="zh-CN" sz="2000" dirty="0" smtClean="0">
                <a:latin typeface="楷体" panose="02010609060101010101" charset="-122"/>
                <a:ea typeface="楷体" panose="02010609060101010101" charset="-122"/>
              </a:rPr>
              <a:t>=</a:t>
            </a: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其余各行加</a:t>
            </a:r>
            <a:r>
              <a:rPr lang="en-US" altLang="zh-CN" sz="2000" dirty="0" smtClean="0">
                <a:latin typeface="楷体" panose="02010609060101010101" charset="-122"/>
                <a:ea typeface="楷体" panose="02010609060101010101" charset="-122"/>
              </a:rPr>
              <a:t>,</a:t>
            </a: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最后一行加</a:t>
            </a:r>
            <a:r>
              <a:rPr lang="en-US" altLang="zh-CN" sz="2000" dirty="0" smtClean="0">
                <a:latin typeface="楷体" panose="02010609060101010101" charset="-122"/>
                <a:ea typeface="楷体" panose="02010609060101010101" charset="-122"/>
              </a:rPr>
              <a:t>;</a:t>
            </a:r>
            <a:endParaRPr lang="zh-CN" altLang="en-US" sz="2000" dirty="0">
              <a:latin typeface="楷体" panose="02010609060101010101" charset="-122"/>
              <a:ea typeface="楷体" panose="02010609060101010101" charset="-122"/>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6222"/>
            <a:ext cx="6502722" cy="425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实验参考书</a:t>
            </a:r>
            <a:endParaRPr lang="zh-CN" altLang="en-US" dirty="0"/>
          </a:p>
        </p:txBody>
      </p:sp>
      <p:pic>
        <p:nvPicPr>
          <p:cNvPr id="32770" name="Picture 2" descr="C:\Users\Q. Liu\Desktop\数字逻辑与组成原理实践教程.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86504" y="321492"/>
            <a:ext cx="2291937" cy="3233829"/>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descr="C:\Users\Q. Liu\Desktop\计算机组成原理与设计——Verilog HDL版.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47" y="1353530"/>
            <a:ext cx="3347049" cy="4729867"/>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376" y="365125"/>
            <a:ext cx="2395361" cy="336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396752" y="6211669"/>
            <a:ext cx="5109090" cy="646331"/>
          </a:xfrm>
          <a:prstGeom prst="rect">
            <a:avLst/>
          </a:prstGeom>
        </p:spPr>
        <p:txBody>
          <a:bodyPr wrap="square">
            <a:spAutoFit/>
          </a:bodyPr>
          <a:lstStyle/>
          <a:p>
            <a:r>
              <a:rPr lang="en-US"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工具</a:t>
            </a:r>
            <a:r>
              <a:rPr lang="en-US" altLang="zh-CN" b="1" dirty="0" smtClean="0">
                <a:latin typeface="楷体" panose="02010609060101010101" charset="-122"/>
                <a:ea typeface="楷体" panose="02010609060101010101" charset="-122"/>
              </a:rPr>
              <a:t>\</a:t>
            </a:r>
            <a:r>
              <a:rPr lang="en-US" altLang="zh-CN" b="1" dirty="0" err="1" smtClean="0">
                <a:latin typeface="楷体" panose="02010609060101010101" charset="-122"/>
                <a:ea typeface="楷体" panose="02010609060101010101" charset="-122"/>
              </a:rPr>
              <a:t>Veriglog</a:t>
            </a:r>
            <a:r>
              <a:rPr lang="zh-CN" altLang="en-US" b="1" dirty="0">
                <a:latin typeface="楷体" panose="02010609060101010101" charset="-122"/>
                <a:ea typeface="楷体" panose="02010609060101010101" charset="-122"/>
              </a:rPr>
              <a:t>教程</a:t>
            </a:r>
            <a:r>
              <a:rPr lang="en-US" altLang="zh-CN"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计算机原理</a:t>
            </a:r>
            <a:r>
              <a:rPr lang="zh-CN" altLang="en-US" b="1" dirty="0">
                <a:latin typeface="楷体" panose="02010609060101010101" charset="-122"/>
                <a:ea typeface="楷体" panose="02010609060101010101" charset="-122"/>
              </a:rPr>
              <a:t>与设计：</a:t>
            </a:r>
            <a:r>
              <a:rPr lang="en-US" altLang="zh-CN" b="1" dirty="0">
                <a:latin typeface="楷体" panose="02010609060101010101" charset="-122"/>
                <a:ea typeface="楷体" panose="02010609060101010101" charset="-122"/>
              </a:rPr>
              <a:t>Verilog HDL</a:t>
            </a:r>
            <a:r>
              <a:rPr lang="zh-CN" altLang="en-US" b="1" dirty="0">
                <a:latin typeface="楷体" panose="02010609060101010101" charset="-122"/>
                <a:ea typeface="楷体" panose="02010609060101010101" charset="-122"/>
              </a:rPr>
              <a:t>版</a:t>
            </a:r>
          </a:p>
        </p:txBody>
      </p:sp>
      <p:sp>
        <p:nvSpPr>
          <p:cNvPr id="8" name="内容占位符 2"/>
          <p:cNvSpPr txBox="1"/>
          <p:nvPr/>
        </p:nvSpPr>
        <p:spPr>
          <a:xfrm>
            <a:off x="4717154" y="3925212"/>
            <a:ext cx="6861287" cy="22262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buFont typeface="Wingdings" panose="05000000000000000000" pitchFamily="2" charset="2"/>
              <a:buChar char="ü"/>
            </a:pPr>
            <a:r>
              <a:rPr lang="zh-CN" altLang="zh-CN" sz="1800" dirty="0" smtClean="0"/>
              <a:t>计算机原理与设计：</a:t>
            </a:r>
            <a:r>
              <a:rPr lang="en-US" altLang="zh-CN" sz="1800" dirty="0" smtClean="0"/>
              <a:t>Verilog HDL</a:t>
            </a:r>
            <a:r>
              <a:rPr lang="zh-CN" altLang="zh-CN" sz="1800" dirty="0" smtClean="0"/>
              <a:t>版，清华大学出版社，李亚民编著，</a:t>
            </a:r>
            <a:r>
              <a:rPr lang="en-US" altLang="zh-CN" sz="1800" dirty="0" smtClean="0"/>
              <a:t>2011</a:t>
            </a:r>
            <a:r>
              <a:rPr lang="zh-CN" altLang="zh-CN" sz="1800" dirty="0" smtClean="0"/>
              <a:t>年</a:t>
            </a:r>
            <a:r>
              <a:rPr lang="en-US" altLang="zh-CN" sz="1800" dirty="0" smtClean="0"/>
              <a:t>6</a:t>
            </a:r>
            <a:r>
              <a:rPr lang="zh-CN" altLang="zh-CN" sz="1800" dirty="0" smtClean="0"/>
              <a:t>月</a:t>
            </a:r>
            <a:r>
              <a:rPr lang="zh-CN" altLang="en-US" sz="1800" dirty="0" smtClean="0"/>
              <a:t>。</a:t>
            </a:r>
            <a:endParaRPr lang="en-US" altLang="zh-CN" sz="1800" dirty="0" smtClean="0"/>
          </a:p>
          <a:p>
            <a:pPr>
              <a:buFont typeface="Wingdings" panose="05000000000000000000" pitchFamily="2" charset="2"/>
              <a:buChar char="ü"/>
            </a:pPr>
            <a:r>
              <a:rPr lang="zh-CN" altLang="zh-CN" sz="1800" dirty="0" smtClean="0"/>
              <a:t>计算机组成与设计：硬件</a:t>
            </a:r>
            <a:r>
              <a:rPr lang="en-US" altLang="zh-CN" sz="1800" dirty="0" smtClean="0"/>
              <a:t>/</a:t>
            </a:r>
            <a:r>
              <a:rPr lang="zh-CN" altLang="zh-CN" sz="1800" dirty="0" smtClean="0"/>
              <a:t>软件接口（原书第</a:t>
            </a:r>
            <a:r>
              <a:rPr lang="en-US" altLang="zh-CN" sz="1800" dirty="0" smtClean="0"/>
              <a:t>5</a:t>
            </a:r>
            <a:r>
              <a:rPr lang="zh-CN" altLang="zh-CN" sz="1800" dirty="0" smtClean="0"/>
              <a:t>版），机械工业出版社，（美）帕特森，（美）亨尼斯著，王党辉，康继昌，安建峰等译</a:t>
            </a:r>
            <a:r>
              <a:rPr lang="zh-CN" altLang="en-US" sz="1800" dirty="0" smtClean="0"/>
              <a:t>，</a:t>
            </a:r>
            <a:r>
              <a:rPr lang="en-US" altLang="zh-CN" sz="1800" dirty="0" smtClean="0"/>
              <a:t>2015</a:t>
            </a:r>
            <a:r>
              <a:rPr lang="zh-CN" altLang="en-US" sz="1800" dirty="0" smtClean="0"/>
              <a:t>年</a:t>
            </a:r>
            <a:r>
              <a:rPr lang="en-US" altLang="zh-CN" sz="1800" dirty="0" smtClean="0"/>
              <a:t>7</a:t>
            </a:r>
            <a:r>
              <a:rPr lang="zh-CN" altLang="en-US" sz="1800" dirty="0" smtClean="0"/>
              <a:t>月。</a:t>
            </a:r>
            <a:endParaRPr lang="en-US" altLang="zh-CN" sz="1800" dirty="0" smtClean="0"/>
          </a:p>
          <a:p>
            <a:pPr>
              <a:buFont typeface="Wingdings" panose="05000000000000000000" pitchFamily="2" charset="2"/>
              <a:buChar char="ü"/>
            </a:pPr>
            <a:r>
              <a:rPr lang="zh-CN" altLang="en-US" sz="1800" dirty="0" smtClean="0"/>
              <a:t>数字逻辑与组成原理实践教程</a:t>
            </a:r>
            <a:r>
              <a:rPr lang="en-US" altLang="zh-CN" sz="1800" dirty="0" smtClean="0"/>
              <a:t>,</a:t>
            </a:r>
            <a:r>
              <a:rPr lang="zh-CN" altLang="en-US" sz="1800" dirty="0" smtClean="0"/>
              <a:t>清华大学出版社，张冬冬、王力生、郭玉臣编著，</a:t>
            </a:r>
            <a:r>
              <a:rPr lang="en-US" altLang="zh-CN" sz="1800" dirty="0" smtClean="0"/>
              <a:t>2018</a:t>
            </a:r>
            <a:r>
              <a:rPr lang="zh-CN" altLang="en-US" sz="1800" dirty="0" smtClean="0"/>
              <a:t>年</a:t>
            </a:r>
            <a:r>
              <a:rPr lang="en-US" altLang="zh-CN" sz="1800" dirty="0" smtClean="0"/>
              <a:t>7</a:t>
            </a:r>
            <a:r>
              <a:rPr lang="zh-CN" altLang="en-US" sz="1800" dirty="0" smtClean="0"/>
              <a:t>月。</a:t>
            </a:r>
            <a:endParaRPr lang="en-US" altLang="zh-CN" sz="1800" dirty="0" smtClean="0"/>
          </a:p>
          <a:p>
            <a:pPr>
              <a:buFont typeface="Wingdings" panose="05000000000000000000" pitchFamily="2" charset="2"/>
              <a:buChar char="ü"/>
            </a:pPr>
            <a:endParaRPr lang="zh-CN" altLang="en-US" sz="1800" dirty="0" smtClean="0"/>
          </a:p>
          <a:p>
            <a:pPr>
              <a:buFont typeface="Wingdings" panose="05000000000000000000" pitchFamily="2" charset="2"/>
              <a:buChar char="ü"/>
            </a:pPr>
            <a:endParaRPr lang="zh-CN" altLang="en-US" sz="1800" dirty="0" smtClean="0"/>
          </a:p>
          <a:p>
            <a:pPr>
              <a:buFont typeface="Wingdings" panose="05000000000000000000" pitchFamily="2" charset="2"/>
              <a:buChar char="ü"/>
            </a:pPr>
            <a:endParaRPr lang="zh-CN" altLang="en-US" sz="1800" dirty="0"/>
          </a:p>
        </p:txBody>
      </p:sp>
      <p:sp>
        <p:nvSpPr>
          <p:cNvPr id="11" name="上箭头 10"/>
          <p:cNvSpPr/>
          <p:nvPr/>
        </p:nvSpPr>
        <p:spPr>
          <a:xfrm rot="8174903">
            <a:off x="3777362" y="5323697"/>
            <a:ext cx="258948" cy="1064031"/>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4500"/>
            <a:ext cx="10515600" cy="1325563"/>
          </a:xfrm>
        </p:spPr>
        <p:txBody>
          <a:bodyPr/>
          <a:lstStyle/>
          <a:p>
            <a:r>
              <a:rPr lang="en-US" altLang="zh-CN" dirty="0" smtClean="0"/>
              <a:t>FPGA</a:t>
            </a:r>
            <a:r>
              <a:rPr lang="zh-CN" altLang="en-US" dirty="0"/>
              <a:t>示例</a:t>
            </a:r>
            <a:r>
              <a:rPr lang="zh-CN" altLang="en-US" dirty="0" smtClean="0"/>
              <a:t>工程</a:t>
            </a:r>
            <a:r>
              <a:rPr lang="en-US" altLang="zh-CN" dirty="0" smtClean="0"/>
              <a:t>ASM</a:t>
            </a:r>
            <a:r>
              <a:rPr lang="zh-CN" altLang="en-US" dirty="0" smtClean="0"/>
              <a:t>代码</a:t>
            </a:r>
            <a:endParaRPr lang="zh-CN" altLang="en-US" dirty="0"/>
          </a:p>
        </p:txBody>
      </p:sp>
      <p:sp>
        <p:nvSpPr>
          <p:cNvPr id="6" name="矩形 5"/>
          <p:cNvSpPr/>
          <p:nvPr/>
        </p:nvSpPr>
        <p:spPr>
          <a:xfrm>
            <a:off x="279342" y="4329496"/>
            <a:ext cx="5609165" cy="1630045"/>
          </a:xfrm>
          <a:prstGeom prst="rect">
            <a:avLst/>
          </a:prstGeom>
        </p:spPr>
        <p:txBody>
          <a:bodyPr wrap="square">
            <a:spAutoFit/>
          </a:bodyPr>
          <a:lstStyle/>
          <a:p>
            <a:pPr marL="285750" indent="-285750">
              <a:buFont typeface="Arial" panose="020B0604020202020204" pitchFamily="34" charset="0"/>
              <a:buChar char="•"/>
            </a:pPr>
            <a:r>
              <a:rPr lang="en-US" altLang="zh-CN" sz="2000" dirty="0" smtClean="0">
                <a:solidFill>
                  <a:prstClr val="black"/>
                </a:solidFill>
                <a:latin typeface="楷体" panose="02010609060101010101" charset="-122"/>
                <a:ea typeface="楷体" panose="02010609060101010101" charset="-122"/>
              </a:rPr>
              <a:t>\source\Testing Code\mipstestloop_fpga.asm</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红框内代码是</a:t>
            </a:r>
            <a:r>
              <a:rPr lang="en-US" altLang="zh-CN" sz="2000" dirty="0" smtClean="0">
                <a:solidFill>
                  <a:prstClr val="black"/>
                </a:solidFill>
                <a:latin typeface="楷体" panose="02010609060101010101" charset="-122"/>
                <a:ea typeface="楷体" panose="02010609060101010101" charset="-122"/>
              </a:rPr>
              <a:t>mipstestloop_fpga.asm </a:t>
            </a:r>
            <a:r>
              <a:rPr lang="zh-CN" altLang="en-US" sz="2000" dirty="0" smtClean="0">
                <a:solidFill>
                  <a:prstClr val="black"/>
                </a:solidFill>
                <a:latin typeface="楷体" panose="02010609060101010101" charset="-122"/>
                <a:ea typeface="楷体" panose="02010609060101010101" charset="-122"/>
              </a:rPr>
              <a:t>与 </a:t>
            </a:r>
            <a:r>
              <a:rPr lang="en-US" altLang="zh-CN" sz="2000" dirty="0" smtClean="0">
                <a:solidFill>
                  <a:prstClr val="black"/>
                </a:solidFill>
                <a:latin typeface="楷体" panose="02010609060101010101" charset="-122"/>
                <a:ea typeface="楷体" panose="02010609060101010101" charset="-122"/>
              </a:rPr>
              <a:t>mipstestloop_sim.asm </a:t>
            </a:r>
            <a:r>
              <a:rPr lang="zh-CN" altLang="en-US" sz="2000" dirty="0" smtClean="0">
                <a:solidFill>
                  <a:prstClr val="black"/>
                </a:solidFill>
                <a:latin typeface="楷体" panose="02010609060101010101" charset="-122"/>
                <a:ea typeface="楷体" panose="02010609060101010101" charset="-122"/>
              </a:rPr>
              <a:t>相比</a:t>
            </a:r>
            <a:r>
              <a:rPr lang="zh-CN" altLang="en-US" sz="2000" dirty="0" smtClean="0">
                <a:solidFill>
                  <a:srgbClr val="FF0000"/>
                </a:solidFill>
                <a:latin typeface="楷体" panose="02010609060101010101" charset="-122"/>
                <a:ea typeface="楷体" panose="02010609060101010101" charset="-122"/>
              </a:rPr>
              <a:t>增加的部分</a:t>
            </a:r>
            <a:endParaRPr lang="en-US" altLang="zh-CN" sz="2000" dirty="0" smtClean="0">
              <a:solidFill>
                <a:srgbClr val="FF0000"/>
              </a:solidFill>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红框内代码将开关的</a:t>
            </a:r>
            <a:r>
              <a:rPr lang="zh-CN" altLang="en-US" sz="2000" dirty="0">
                <a:latin typeface="楷体" panose="02010609060101010101" charset="-122"/>
                <a:ea typeface="楷体" panose="02010609060101010101" charset="-122"/>
              </a:rPr>
              <a:t>状态</a:t>
            </a:r>
            <a:r>
              <a:rPr lang="zh-CN" altLang="en-US" sz="2000" dirty="0" smtClean="0">
                <a:latin typeface="楷体" panose="02010609060101010101" charset="-122"/>
                <a:ea typeface="楷体" panose="02010609060101010101" charset="-122"/>
              </a:rPr>
              <a:t>显示在七段数码管上</a:t>
            </a:r>
            <a:endParaRPr lang="zh-CN" altLang="en-US" sz="2000" dirty="0">
              <a:latin typeface="楷体" panose="02010609060101010101" charset="-122"/>
              <a:ea typeface="楷体" panose="02010609060101010101" charset="-122"/>
            </a:endParaRP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013" y="0"/>
            <a:ext cx="3962184" cy="699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COE</a:t>
            </a:r>
            <a:r>
              <a:rPr lang="zh-CN" altLang="en-US" dirty="0" smtClean="0"/>
              <a:t>文件</a:t>
            </a:r>
            <a:endParaRPr lang="zh-CN" altLang="en-US" dirty="0"/>
          </a:p>
        </p:txBody>
      </p:sp>
      <p:sp>
        <p:nvSpPr>
          <p:cNvPr id="5" name="矩形 4"/>
          <p:cNvSpPr/>
          <p:nvPr/>
        </p:nvSpPr>
        <p:spPr>
          <a:xfrm>
            <a:off x="645172" y="2098703"/>
            <a:ext cx="5609165" cy="2862322"/>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楷体" panose="02010609060101010101" charset="-122"/>
                <a:ea typeface="楷体" panose="02010609060101010101" charset="-122"/>
              </a:rPr>
              <a:t>COE(Coefficient)</a:t>
            </a:r>
            <a:r>
              <a:rPr lang="zh-CN" altLang="en-US" sz="2000" dirty="0" smtClean="0">
                <a:latin typeface="楷体" panose="02010609060101010101" charset="-122"/>
                <a:ea typeface="楷体" panose="02010609060101010101" charset="-122"/>
              </a:rPr>
              <a:t>文件是</a:t>
            </a:r>
            <a:r>
              <a:rPr lang="en-US" altLang="zh-CN" sz="2000" dirty="0" smtClean="0">
                <a:latin typeface="楷体" panose="02010609060101010101" charset="-122"/>
                <a:ea typeface="楷体" panose="02010609060101010101" charset="-122"/>
              </a:rPr>
              <a:t>ROM</a:t>
            </a:r>
            <a:r>
              <a:rPr lang="zh-CN" altLang="en-US" sz="2000" dirty="0" smtClean="0">
                <a:latin typeface="楷体" panose="02010609060101010101" charset="-122"/>
                <a:ea typeface="楷体" panose="02010609060101010101" charset="-122"/>
              </a:rPr>
              <a:t>的初始化需要使用来</a:t>
            </a:r>
            <a:r>
              <a:rPr lang="zh-CN" altLang="en-US" sz="2000" dirty="0">
                <a:latin typeface="楷体" panose="02010609060101010101" charset="-122"/>
                <a:ea typeface="楷体" panose="02010609060101010101" charset="-122"/>
              </a:rPr>
              <a:t>传递</a:t>
            </a:r>
            <a:r>
              <a:rPr lang="zh-CN" altLang="en-US" sz="2000" dirty="0" smtClean="0">
                <a:latin typeface="楷体" panose="02010609060101010101" charset="-122"/>
                <a:ea typeface="楷体" panose="02010609060101010101" charset="-122"/>
              </a:rPr>
              <a:t>参数</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可使用工具</a:t>
            </a:r>
            <a:r>
              <a:rPr lang="en-US" altLang="zh-CN" sz="2000" dirty="0" err="1" smtClean="0">
                <a:latin typeface="楷体" panose="02010609060101010101" charset="-122"/>
                <a:ea typeface="楷体" panose="02010609060101010101" charset="-122"/>
              </a:rPr>
              <a:t>mipsasm</a:t>
            </a:r>
            <a:r>
              <a:rPr lang="zh-CN" altLang="en-US" sz="2000" dirty="0" smtClean="0">
                <a:latin typeface="楷体" panose="02010609060101010101" charset="-122"/>
                <a:ea typeface="楷体" panose="02010609060101010101" charset="-122"/>
              </a:rPr>
              <a:t>生成</a:t>
            </a:r>
            <a:endParaRPr lang="en-US" altLang="zh-CN" sz="2000" dirty="0" smtClean="0">
              <a:latin typeface="楷体" panose="02010609060101010101" charset="-122"/>
              <a:ea typeface="楷体" panose="02010609060101010101" charset="-122"/>
            </a:endParaRPr>
          </a:p>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也可通过编辑</a:t>
            </a:r>
            <a:r>
              <a:rPr lang="en-US" altLang="zh-CN" sz="2000" dirty="0" smtClean="0">
                <a:latin typeface="楷体" panose="02010609060101010101" charset="-122"/>
                <a:ea typeface="楷体" panose="02010609060101010101" charset="-122"/>
              </a:rPr>
              <a:t>Mars</a:t>
            </a:r>
            <a:r>
              <a:rPr lang="zh-CN" altLang="en-US" sz="2000" dirty="0" smtClean="0">
                <a:latin typeface="楷体" panose="02010609060101010101" charset="-122"/>
                <a:ea typeface="楷体" panose="02010609060101010101" charset="-122"/>
              </a:rPr>
              <a:t>中</a:t>
            </a:r>
            <a:r>
              <a:rPr lang="en-US" altLang="zh-CN" sz="2000" dirty="0" smtClean="0">
                <a:latin typeface="楷体" panose="02010609060101010101" charset="-122"/>
                <a:ea typeface="楷体" panose="02010609060101010101" charset="-122"/>
              </a:rPr>
              <a:t>Dump</a:t>
            </a:r>
            <a:r>
              <a:rPr lang="zh-CN" altLang="en-US" sz="2000" dirty="0" smtClean="0">
                <a:latin typeface="楷体" panose="02010609060101010101" charset="-122"/>
                <a:ea typeface="楷体" panose="02010609060101010101" charset="-122"/>
              </a:rPr>
              <a:t>出</a:t>
            </a:r>
            <a:r>
              <a:rPr lang="en-US" altLang="zh-CN" sz="2000" dirty="0" smtClean="0">
                <a:latin typeface="楷体" panose="02010609060101010101" charset="-122"/>
                <a:ea typeface="楷体" panose="02010609060101010101" charset="-122"/>
              </a:rPr>
              <a:t>Hex</a:t>
            </a:r>
            <a:r>
              <a:rPr lang="zh-CN" altLang="en-US" sz="2000" dirty="0" smtClean="0">
                <a:latin typeface="楷体" panose="02010609060101010101" charset="-122"/>
                <a:ea typeface="楷体" panose="02010609060101010101" charset="-122"/>
              </a:rPr>
              <a:t>文件编辑而成</a:t>
            </a:r>
            <a:endParaRPr lang="en-US" altLang="zh-CN" sz="2000" dirty="0" smtClean="0">
              <a:latin typeface="楷体" panose="02010609060101010101" charset="-122"/>
              <a:ea typeface="楷体" panose="02010609060101010101" charset="-122"/>
            </a:endParaRPr>
          </a:p>
          <a:p>
            <a:pPr marL="742950" lvl="1"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加上两行</a:t>
            </a:r>
            <a:endParaRPr lang="en-US" altLang="zh-CN" sz="2000" dirty="0" smtClean="0">
              <a:latin typeface="楷体" panose="02010609060101010101" charset="-122"/>
              <a:ea typeface="楷体" panose="02010609060101010101" charset="-122"/>
            </a:endParaRPr>
          </a:p>
          <a:p>
            <a:pPr lvl="1"/>
            <a:r>
              <a:rPr lang="en-US" altLang="zh-CN" sz="2000" dirty="0" err="1">
                <a:latin typeface="楷体" panose="02010609060101010101" charset="-122"/>
                <a:ea typeface="楷体" panose="02010609060101010101" charset="-122"/>
              </a:rPr>
              <a:t>memory_initialization_radix</a:t>
            </a:r>
            <a:r>
              <a:rPr lang="en-US" altLang="zh-CN" sz="2000" dirty="0">
                <a:latin typeface="楷体" panose="02010609060101010101" charset="-122"/>
                <a:ea typeface="楷体" panose="02010609060101010101" charset="-122"/>
              </a:rPr>
              <a:t>=16;</a:t>
            </a:r>
          </a:p>
          <a:p>
            <a:pPr lvl="1"/>
            <a:r>
              <a:rPr lang="en-US" altLang="zh-CN" sz="2000" dirty="0" err="1">
                <a:latin typeface="楷体" panose="02010609060101010101" charset="-122"/>
                <a:ea typeface="楷体" panose="02010609060101010101" charset="-122"/>
              </a:rPr>
              <a:t>memory_initialization_vector</a:t>
            </a:r>
            <a:r>
              <a:rPr lang="en-US" altLang="zh-CN" sz="2000" dirty="0" smtClean="0">
                <a:latin typeface="楷体" panose="02010609060101010101" charset="-122"/>
                <a:ea typeface="楷体" panose="02010609060101010101" charset="-122"/>
              </a:rPr>
              <a:t>=</a:t>
            </a:r>
          </a:p>
          <a:p>
            <a:pPr marL="742950" lvl="1"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其余各行加</a:t>
            </a:r>
            <a:r>
              <a:rPr lang="en-US" altLang="zh-CN" sz="2000" dirty="0" smtClean="0">
                <a:latin typeface="楷体" panose="02010609060101010101" charset="-122"/>
                <a:ea typeface="楷体" panose="02010609060101010101" charset="-122"/>
              </a:rPr>
              <a:t>,</a:t>
            </a:r>
          </a:p>
          <a:p>
            <a:pPr marL="742950" lvl="1"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最后一行加</a:t>
            </a:r>
            <a:r>
              <a:rPr lang="en-US" altLang="zh-CN" sz="2000" dirty="0" smtClean="0">
                <a:latin typeface="楷体" panose="02010609060101010101" charset="-122"/>
                <a:ea typeface="楷体" panose="02010609060101010101" charset="-122"/>
              </a:rPr>
              <a:t>;</a:t>
            </a:r>
            <a:endParaRPr lang="zh-CN" altLang="en-US" sz="2000" dirty="0">
              <a:latin typeface="楷体" panose="02010609060101010101" charset="-122"/>
              <a:ea typeface="楷体" panose="02010609060101010101" charset="-122"/>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415" y="0"/>
            <a:ext cx="2634573" cy="683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产生</a:t>
            </a:r>
            <a:r>
              <a:rPr lang="en-US" altLang="zh-CN" dirty="0" smtClean="0"/>
              <a:t>ROM IP</a:t>
            </a:r>
            <a:r>
              <a:rPr lang="zh-CN" altLang="en-US" dirty="0" smtClean="0"/>
              <a:t>核</a:t>
            </a:r>
            <a:endParaRPr lang="zh-CN" altLang="en-US" dirty="0"/>
          </a:p>
        </p:txBody>
      </p:sp>
      <p:grpSp>
        <p:nvGrpSpPr>
          <p:cNvPr id="3" name="组合 2"/>
          <p:cNvGrpSpPr/>
          <p:nvPr/>
        </p:nvGrpSpPr>
        <p:grpSpPr>
          <a:xfrm>
            <a:off x="2232749" y="1451065"/>
            <a:ext cx="3972480" cy="5087060"/>
            <a:chOff x="3535329" y="1451065"/>
            <a:chExt cx="3972480" cy="508706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329" y="1451065"/>
              <a:ext cx="3972480" cy="5087060"/>
            </a:xfrm>
            <a:prstGeom prst="rect">
              <a:avLst/>
            </a:prstGeom>
            <a:noFill/>
            <a:ln w="9525">
              <a:solidFill>
                <a:schemeClr val="accent5"/>
              </a:solidFill>
              <a:miter lim="800000"/>
              <a:headEnd/>
              <a:tailEnd/>
            </a:ln>
            <a:effectLst/>
          </p:spPr>
        </p:pic>
        <p:sp>
          <p:nvSpPr>
            <p:cNvPr id="5" name="矩形 4"/>
            <p:cNvSpPr/>
            <p:nvPr/>
          </p:nvSpPr>
          <p:spPr>
            <a:xfrm>
              <a:off x="5353996" y="5970060"/>
              <a:ext cx="887316" cy="3148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53023" y="3081548"/>
              <a:ext cx="574158" cy="2369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6582835" y="2656843"/>
            <a:ext cx="5609165" cy="400110"/>
          </a:xfrm>
          <a:prstGeom prst="rect">
            <a:avLst/>
          </a:prstGeom>
        </p:spPr>
        <p:txBody>
          <a:bodyPr wrap="square">
            <a:spAutoFit/>
          </a:bodyPr>
          <a:lstStyle/>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rPr>
              <a:t>注意：</a:t>
            </a:r>
            <a:r>
              <a:rPr lang="en-US" altLang="zh-CN" sz="2000" dirty="0" err="1" smtClean="0">
                <a:latin typeface="楷体" panose="02010609060101010101" charset="-122"/>
                <a:ea typeface="楷体" panose="02010609060101010101" charset="-122"/>
              </a:rPr>
              <a:t>coe</a:t>
            </a:r>
            <a:r>
              <a:rPr lang="zh-CN" altLang="en-US" sz="2000" dirty="0" smtClean="0">
                <a:latin typeface="楷体" panose="02010609060101010101" charset="-122"/>
                <a:ea typeface="楷体" panose="02010609060101010101" charset="-122"/>
              </a:rPr>
              <a:t>文件更新后需更新</a:t>
            </a:r>
            <a:r>
              <a:rPr lang="en-US" altLang="zh-CN" sz="2000" dirty="0" smtClean="0">
                <a:latin typeface="楷体" panose="02010609060101010101" charset="-122"/>
                <a:ea typeface="楷体" panose="02010609060101010101" charset="-122"/>
              </a:rPr>
              <a:t>IP </a:t>
            </a:r>
            <a:r>
              <a:rPr lang="zh-CN" altLang="en-US" sz="2000" dirty="0" smtClean="0">
                <a:latin typeface="楷体" panose="02010609060101010101" charset="-122"/>
                <a:ea typeface="楷体" panose="02010609060101010101" charset="-122"/>
              </a:rPr>
              <a:t>核</a:t>
            </a:r>
            <a:endParaRPr lang="zh-CN" altLang="en-US" sz="2000" dirty="0">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添加约束文件</a:t>
            </a:r>
            <a:endParaRPr lang="zh-CN" altLang="en-US"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688" y="1351840"/>
            <a:ext cx="3396729" cy="490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约束文件</a:t>
            </a:r>
            <a:endParaRPr lang="zh-CN" altLang="en-US" dirty="0"/>
          </a:p>
        </p:txBody>
      </p:sp>
      <p:sp>
        <p:nvSpPr>
          <p:cNvPr id="3" name="内容占位符 2"/>
          <p:cNvSpPr>
            <a:spLocks noGrp="1"/>
          </p:cNvSpPr>
          <p:nvPr>
            <p:ph idx="1"/>
          </p:nvPr>
        </p:nvSpPr>
        <p:spPr>
          <a:xfrm>
            <a:off x="410688" y="1810577"/>
            <a:ext cx="5906984" cy="905700"/>
          </a:xfrm>
        </p:spPr>
        <p:txBody>
          <a:bodyPr>
            <a:normAutofit/>
          </a:bodyPr>
          <a:lstStyle/>
          <a:p>
            <a:r>
              <a:rPr lang="zh-CN" altLang="en-US" sz="2400" dirty="0"/>
              <a:t>约束</a:t>
            </a:r>
            <a:r>
              <a:rPr lang="zh-CN" altLang="en-US" sz="2400" dirty="0" smtClean="0"/>
              <a:t>文件将</a:t>
            </a:r>
            <a:r>
              <a:rPr lang="en-US" altLang="zh-CN" sz="2400" dirty="0" err="1" smtClean="0"/>
              <a:t>verilog</a:t>
            </a:r>
            <a:r>
              <a:rPr lang="zh-CN" altLang="en-US" sz="2400" dirty="0"/>
              <a:t>中定义的端口号与</a:t>
            </a:r>
            <a:r>
              <a:rPr lang="en-US" altLang="zh-CN" sz="2400" dirty="0"/>
              <a:t>FPGA</a:t>
            </a:r>
            <a:r>
              <a:rPr lang="zh-CN" altLang="en-US" sz="2400" dirty="0"/>
              <a:t>板子上的</a:t>
            </a:r>
            <a:r>
              <a:rPr lang="en-US" altLang="zh-CN" sz="2400" dirty="0"/>
              <a:t>IO</a:t>
            </a:r>
            <a:r>
              <a:rPr lang="zh-CN" altLang="en-US" sz="2400" dirty="0"/>
              <a:t>口建立起联系</a:t>
            </a:r>
          </a:p>
        </p:txBody>
      </p:sp>
      <p:grpSp>
        <p:nvGrpSpPr>
          <p:cNvPr id="5" name="组合 4"/>
          <p:cNvGrpSpPr/>
          <p:nvPr/>
        </p:nvGrpSpPr>
        <p:grpSpPr>
          <a:xfrm>
            <a:off x="308756" y="2919797"/>
            <a:ext cx="6798656" cy="2956926"/>
            <a:chOff x="308756" y="2919797"/>
            <a:chExt cx="6798656" cy="2956926"/>
          </a:xfrm>
        </p:grpSpPr>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56" y="2919798"/>
              <a:ext cx="6798656" cy="2956925"/>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472540" y="2919798"/>
              <a:ext cx="902525" cy="29569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25636" y="2919797"/>
              <a:ext cx="902525" cy="29569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567053" y="-37129"/>
            <a:ext cx="7542213" cy="4323379"/>
            <a:chOff x="6567053" y="-37129"/>
            <a:chExt cx="7542213" cy="4323379"/>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053" y="0"/>
              <a:ext cx="7542213" cy="4286250"/>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7930737" y="1237814"/>
              <a:ext cx="902525" cy="29569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902537" y="1237813"/>
              <a:ext cx="902525" cy="29569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905007" y="-37128"/>
              <a:ext cx="902525" cy="856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699669" y="-37129"/>
              <a:ext cx="1003464" cy="856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添加约束文件（</a:t>
            </a:r>
            <a:r>
              <a:rPr lang="en-US" altLang="zh-CN" dirty="0" smtClean="0"/>
              <a:t>1</a:t>
            </a:r>
            <a:r>
              <a:rPr lang="zh-CN" altLang="en-US" dirty="0" smtClean="0"/>
              <a:t>）</a:t>
            </a:r>
            <a:endParaRPr lang="zh-CN"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690688"/>
            <a:ext cx="9191625"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843785"/>
            <a:ext cx="54387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添加约束文件（</a:t>
            </a:r>
            <a:r>
              <a:rPr lang="en-US" altLang="zh-CN" dirty="0" smtClean="0"/>
              <a:t>2</a:t>
            </a:r>
            <a:r>
              <a:rPr lang="zh-CN" altLang="en-US" dirty="0" smtClean="0"/>
              <a:t>）</a:t>
            </a:r>
            <a:endParaRPr lang="zh-CN" altLang="en-US"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74" y="2054464"/>
            <a:ext cx="6694014" cy="3912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a:t>
            </a:r>
            <a:r>
              <a:rPr lang="en-US" altLang="zh-CN" dirty="0" smtClean="0"/>
              <a:t>(Synthesis)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84" y="1286540"/>
            <a:ext cx="2037291" cy="5476871"/>
          </a:xfrm>
          <a:prstGeom prst="rect">
            <a:avLst/>
          </a:prstGeom>
          <a:noFill/>
          <a:ln w="9525">
            <a:solidFill>
              <a:schemeClr val="accent5"/>
            </a:solidFill>
            <a:miter lim="800000"/>
            <a:headEnd/>
            <a:tailEnd/>
          </a:ln>
          <a:effectLst/>
        </p:spPr>
      </p:pic>
      <p:sp>
        <p:nvSpPr>
          <p:cNvPr id="5" name="矩形 4"/>
          <p:cNvSpPr/>
          <p:nvPr/>
        </p:nvSpPr>
        <p:spPr>
          <a:xfrm>
            <a:off x="838200" y="1453225"/>
            <a:ext cx="1141544"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8200" y="4763384"/>
            <a:ext cx="1141544"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6168938" y="4631121"/>
            <a:ext cx="5906984" cy="16719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综合是将</a:t>
            </a:r>
            <a:r>
              <a:rPr lang="en-US" altLang="zh-CN" sz="2000" dirty="0" smtClean="0"/>
              <a:t>HDL</a:t>
            </a:r>
            <a:r>
              <a:rPr lang="zh-CN" altLang="en-US" sz="2000" dirty="0" smtClean="0"/>
              <a:t>语言等设计输入翻译成由与、或、非门和</a:t>
            </a:r>
            <a:r>
              <a:rPr lang="en-US" altLang="zh-CN" sz="2000" dirty="0" smtClean="0"/>
              <a:t>RAM</a:t>
            </a:r>
            <a:r>
              <a:rPr lang="zh-CN" altLang="en-US" sz="2000" dirty="0" smtClean="0"/>
              <a:t>、触发器等基本逻辑单元组成的逻辑连接（网表），并根据目标和要求（约束条件）优化生成的</a:t>
            </a:r>
            <a:r>
              <a:rPr lang="en-US" altLang="zh-CN" sz="2000" dirty="0" smtClean="0"/>
              <a:t>RTL</a:t>
            </a:r>
            <a:r>
              <a:rPr lang="zh-CN" altLang="en-US" sz="2000" dirty="0" smtClean="0"/>
              <a:t>层连接。</a:t>
            </a:r>
            <a:endParaRPr lang="en-US" altLang="zh-CN" sz="2000" dirty="0" smtClean="0"/>
          </a:p>
          <a:p>
            <a:r>
              <a:rPr lang="zh-CN" altLang="en-US" sz="2000" dirty="0"/>
              <a:t>综合所需时</a:t>
            </a:r>
            <a:r>
              <a:rPr lang="zh-CN" altLang="en-US" sz="2000" dirty="0" smtClean="0"/>
              <a:t>间较</a:t>
            </a:r>
            <a:r>
              <a:rPr lang="zh-CN" altLang="en-US" sz="2000" dirty="0"/>
              <a:t>长，注意观察窗口右上角的状态</a:t>
            </a:r>
            <a:r>
              <a:rPr lang="zh-CN" altLang="en-US" sz="2000" dirty="0" smtClean="0"/>
              <a:t>变化，有绿勾显示</a:t>
            </a:r>
            <a:r>
              <a:rPr lang="zh-CN" altLang="en-US" sz="2000" dirty="0"/>
              <a:t>表</a:t>
            </a:r>
            <a:r>
              <a:rPr lang="zh-CN" altLang="en-US" sz="2000" dirty="0" smtClean="0"/>
              <a:t>示综合完毕。</a:t>
            </a:r>
            <a:endParaRPr lang="zh-CN" altLang="en-US" sz="20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057" y="1977803"/>
            <a:ext cx="64579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3138158" y="1696602"/>
            <a:ext cx="2962690" cy="3067478"/>
            <a:chOff x="5991582" y="3642768"/>
            <a:chExt cx="2962690" cy="3067478"/>
          </a:xfrm>
        </p:grpSpPr>
        <p:pic>
          <p:nvPicPr>
            <p:cNvPr id="9"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583" y="3642768"/>
              <a:ext cx="2962689" cy="3067478"/>
            </a:xfrm>
            <a:prstGeom prst="rect">
              <a:avLst/>
            </a:prstGeom>
            <a:noFill/>
            <a:ln w="9525">
              <a:solidFill>
                <a:schemeClr val="accent5"/>
              </a:solidFill>
              <a:miter lim="800000"/>
              <a:headEnd/>
              <a:tailEnd/>
            </a:ln>
            <a:effectLst/>
          </p:spPr>
        </p:pic>
        <p:sp>
          <p:nvSpPr>
            <p:cNvPr id="11" name="矩形 10"/>
            <p:cNvSpPr/>
            <p:nvPr/>
          </p:nvSpPr>
          <p:spPr>
            <a:xfrm>
              <a:off x="6331382" y="4774017"/>
              <a:ext cx="1409119"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972143" y="6202323"/>
              <a:ext cx="856960" cy="3154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91582" y="3642768"/>
              <a:ext cx="1323617"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7906" y="698180"/>
            <a:ext cx="3267531" cy="3067478"/>
          </a:xfrm>
          <a:prstGeom prst="rect">
            <a:avLst/>
          </a:prstGeom>
          <a:noFill/>
          <a:ln w="9525">
            <a:solidFill>
              <a:schemeClr val="accent5"/>
            </a:solidFill>
            <a:miter lim="800000"/>
            <a:headEnd/>
            <a:tailEnd/>
          </a:ln>
          <a:effectLst/>
        </p:spPr>
      </p:pic>
      <p:sp>
        <p:nvSpPr>
          <p:cNvPr id="2" name="标题 1"/>
          <p:cNvSpPr>
            <a:spLocks noGrp="1"/>
          </p:cNvSpPr>
          <p:nvPr>
            <p:ph type="title"/>
          </p:nvPr>
        </p:nvSpPr>
        <p:spPr/>
        <p:txBody>
          <a:bodyPr/>
          <a:lstStyle/>
          <a:p>
            <a:r>
              <a:rPr lang="zh-CN" altLang="en-US" dirty="0" smtClean="0"/>
              <a:t>实现</a:t>
            </a:r>
            <a:r>
              <a:rPr lang="en-US" altLang="zh-CN" dirty="0" smtClean="0"/>
              <a:t>(Implementation)</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42" y="1286540"/>
            <a:ext cx="2037291" cy="5476871"/>
          </a:xfrm>
          <a:prstGeom prst="rect">
            <a:avLst/>
          </a:prstGeom>
          <a:noFill/>
          <a:ln w="9525">
            <a:solidFill>
              <a:schemeClr val="accent5"/>
            </a:solidFill>
            <a:miter lim="800000"/>
            <a:headEnd/>
            <a:tailEnd/>
          </a:ln>
          <a:effectLst/>
        </p:spPr>
      </p:pic>
      <p:sp>
        <p:nvSpPr>
          <p:cNvPr id="6" name="矩形 5"/>
          <p:cNvSpPr/>
          <p:nvPr/>
        </p:nvSpPr>
        <p:spPr>
          <a:xfrm>
            <a:off x="2044617" y="5513767"/>
            <a:ext cx="1141544"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02269" y="2136868"/>
            <a:ext cx="1458432" cy="23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03500" y="3249190"/>
            <a:ext cx="839971" cy="329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txBox="1"/>
          <p:nvPr/>
        </p:nvSpPr>
        <p:spPr>
          <a:xfrm>
            <a:off x="4981405" y="4423719"/>
            <a:ext cx="6086397" cy="1594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a:t>实现</a:t>
            </a:r>
            <a:r>
              <a:rPr lang="zh-CN" altLang="en-US" sz="2000" dirty="0" smtClean="0"/>
              <a:t>是综合输出的逻辑网表翻译成所选器件的低层模块和硬件原语，将设计映射到器件结构上，进行布局布线，达到在所选器件上实现设计的目的。</a:t>
            </a:r>
            <a:endParaRPr lang="en-US" altLang="zh-CN" sz="2000" dirty="0" smtClean="0"/>
          </a:p>
          <a:p>
            <a:r>
              <a:rPr lang="zh-CN" altLang="en-US" sz="2000" dirty="0" smtClean="0"/>
              <a:t>实现过程</a:t>
            </a:r>
            <a:r>
              <a:rPr lang="zh-CN" altLang="en-US" sz="2000" dirty="0"/>
              <a:t>也有可能比较慢，注意观察窗口右上角状态</a:t>
            </a:r>
            <a:r>
              <a:rPr lang="zh-CN" altLang="en-US" sz="2000" dirty="0" smtClean="0"/>
              <a:t>变化。</a:t>
            </a:r>
            <a:endParaRPr lang="zh-CN" altLang="en-US" sz="2000" dirty="0"/>
          </a:p>
          <a:p>
            <a:endParaRPr lang="zh-CN" altLang="en-US" sz="2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a:t>
            </a:r>
            <a:r>
              <a:rPr lang="en-US" altLang="zh-CN" dirty="0" smtClean="0"/>
              <a:t>bit</a:t>
            </a:r>
            <a:r>
              <a:rPr lang="zh-CN" altLang="en-US" dirty="0" smtClean="0"/>
              <a:t>文件</a:t>
            </a:r>
            <a:r>
              <a:rPr lang="en-US" altLang="zh-CN" dirty="0" smtClean="0"/>
              <a:t>(Generate </a:t>
            </a:r>
            <a:r>
              <a:rPr lang="en-US" altLang="zh-CN" dirty="0" err="1" smtClean="0"/>
              <a:t>Bitstream</a:t>
            </a:r>
            <a:r>
              <a:rPr lang="en-US" altLang="zh-CN" dirty="0" smtClean="0"/>
              <a:t>)</a:t>
            </a:r>
            <a:endParaRPr lang="zh-CN" alt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49" y="2151561"/>
            <a:ext cx="2133600" cy="4219575"/>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p:nvPr/>
        </p:nvSpPr>
        <p:spPr>
          <a:xfrm>
            <a:off x="2950724" y="3248061"/>
            <a:ext cx="6459090" cy="133457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楷体" panose="02010609060101010101" charset="-122"/>
                <a:ea typeface="楷体" panose="02010609060101010101" charset="-122"/>
                <a:cs typeface="楷体" panose="02010609060101010101"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楷体" panose="02010609060101010101" charset="-122"/>
                <a:ea typeface="楷体" panose="02010609060101010101" charset="-122"/>
                <a:cs typeface="楷体" panose="02010609060101010101"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楷体" panose="02010609060101010101" charset="-122"/>
                <a:ea typeface="楷体" panose="02010609060101010101" charset="-122"/>
                <a:cs typeface="楷体" panose="02010609060101010101"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楷体" panose="02010609060101010101" charset="-122"/>
                <a:ea typeface="楷体" panose="02010609060101010101" charset="-122"/>
                <a:cs typeface="楷体" panose="02010609060101010101"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2000" dirty="0" smtClean="0"/>
              <a:t>生成可下载到硬件中的比特流文件</a:t>
            </a:r>
            <a:endParaRPr lang="en-US" altLang="zh-CN" sz="2000" dirty="0" smtClean="0"/>
          </a:p>
          <a:p>
            <a:r>
              <a:rPr lang="zh-CN" altLang="en-US" sz="2000" dirty="0"/>
              <a:t>这个</a:t>
            </a:r>
            <a:r>
              <a:rPr lang="zh-CN" altLang="en-US" sz="2000" dirty="0" smtClean="0"/>
              <a:t>过程有</a:t>
            </a:r>
            <a:r>
              <a:rPr lang="zh-CN" altLang="en-US" sz="2000" dirty="0"/>
              <a:t>可能比较慢，注意观察窗口右上角状态</a:t>
            </a:r>
            <a:r>
              <a:rPr lang="zh-CN" altLang="en-US" sz="2000" dirty="0" smtClean="0"/>
              <a:t>变化</a:t>
            </a:r>
            <a:endParaRPr lang="en-US" altLang="zh-CN" sz="2000" dirty="0" smtClean="0"/>
          </a:p>
          <a:p>
            <a:r>
              <a:rPr lang="zh-CN" altLang="en-US" sz="2000" dirty="0" smtClean="0"/>
              <a:t>若在综合和实现之前点击</a:t>
            </a:r>
            <a:r>
              <a:rPr lang="en-US" altLang="zh-CN" sz="2000" dirty="0" smtClean="0"/>
              <a:t>Generate </a:t>
            </a:r>
            <a:r>
              <a:rPr lang="en-US" altLang="zh-CN" sz="2000" dirty="0" err="1" smtClean="0"/>
              <a:t>Bitstream</a:t>
            </a:r>
            <a:r>
              <a:rPr lang="zh-CN" altLang="en-US" sz="2000" dirty="0" smtClean="0"/>
              <a:t>会先执行综合、实现，再生成比特流文件</a:t>
            </a:r>
            <a:endParaRPr lang="zh-CN" altLang="en-US" sz="20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9fe696e-f15e-4c02-a526-4a5cffbad9f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0f7c765-9a2a-4453-8f74-35a9b282aa4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6169</Words>
  <Application>Microsoft Office PowerPoint</Application>
  <PresentationFormat>宽屏</PresentationFormat>
  <Paragraphs>876</Paragraphs>
  <Slides>124</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124</vt:i4>
      </vt:variant>
    </vt:vector>
  </HeadingPairs>
  <TitlesOfParts>
    <vt:vector size="138" baseType="lpstr">
      <vt:lpstr>Kaiti TC</vt:lpstr>
      <vt:lpstr>黑体</vt:lpstr>
      <vt:lpstr>楷体</vt:lpstr>
      <vt:lpstr>宋体</vt:lpstr>
      <vt:lpstr>Arial</vt:lpstr>
      <vt:lpstr>Calibri</vt:lpstr>
      <vt:lpstr>Calibri Light</vt:lpstr>
      <vt:lpstr>Cambria</vt:lpstr>
      <vt:lpstr>Courier New</vt:lpstr>
      <vt:lpstr>Helvetica</vt:lpstr>
      <vt:lpstr>Times New Roman</vt:lpstr>
      <vt:lpstr>Wingdings</vt:lpstr>
      <vt:lpstr>Wingdings 3</vt:lpstr>
      <vt:lpstr>Office Theme</vt:lpstr>
      <vt:lpstr>《计算机设计实践》 </vt:lpstr>
      <vt:lpstr>目录</vt:lpstr>
      <vt:lpstr>实验目的</vt:lpstr>
      <vt:lpstr>考核方式</vt:lpstr>
      <vt:lpstr>参考示例说明——单周期CPU</vt:lpstr>
      <vt:lpstr>参考示例说明——多周期CPU</vt:lpstr>
      <vt:lpstr>实验内容一——单周期CPU</vt:lpstr>
      <vt:lpstr>实验内容二——多周期CPU</vt:lpstr>
      <vt:lpstr>实验参考书</vt:lpstr>
      <vt:lpstr>资料说明 (1)</vt:lpstr>
      <vt:lpstr>资料说明 (2)</vt:lpstr>
      <vt:lpstr>资料说明（3）</vt:lpstr>
      <vt:lpstr>资料说明（4）</vt:lpstr>
      <vt:lpstr>目录</vt:lpstr>
      <vt:lpstr>Mars使用</vt:lpstr>
      <vt:lpstr>MIPS ASM代码 </vt:lpstr>
      <vt:lpstr>MIPS Memory Configuration</vt:lpstr>
      <vt:lpstr>打开文件&amp;汇编</vt:lpstr>
      <vt:lpstr>设置断点</vt:lpstr>
      <vt:lpstr>运行 &amp; 寄存器内容查看</vt:lpstr>
      <vt:lpstr>Hex代码导出方法</vt:lpstr>
      <vt:lpstr>目录</vt:lpstr>
      <vt:lpstr>方法概述</vt:lpstr>
      <vt:lpstr>设计方法</vt:lpstr>
      <vt:lpstr>单周期CPU数据通路</vt:lpstr>
      <vt:lpstr>功能部件</vt:lpstr>
      <vt:lpstr>功能部件建模：PC</vt:lpstr>
      <vt:lpstr>功能部件建模：寄存器堆</vt:lpstr>
      <vt:lpstr>功能部件建模：ALU</vt:lpstr>
      <vt:lpstr>功能部件及其控制信号使用约束</vt:lpstr>
      <vt:lpstr>推荐工作流程</vt:lpstr>
      <vt:lpstr>目录</vt:lpstr>
      <vt:lpstr>Verilog语言</vt:lpstr>
      <vt:lpstr>线网与寄存器</vt:lpstr>
      <vt:lpstr>模块</vt:lpstr>
      <vt:lpstr>模块实例化</vt:lpstr>
      <vt:lpstr>时延</vt:lpstr>
      <vt:lpstr>行为描述方式</vt:lpstr>
      <vt:lpstr>always@(敏感事件列表)</vt:lpstr>
      <vt:lpstr>连续赋值</vt:lpstr>
      <vt:lpstr>系统任务和函数</vt:lpstr>
      <vt:lpstr>目录</vt:lpstr>
      <vt:lpstr>ModelSim使用</vt:lpstr>
      <vt:lpstr>打开已有的ModelSim工程</vt:lpstr>
      <vt:lpstr>新建ModelSim工程--启动ModelSim</vt:lpstr>
      <vt:lpstr>新建ModelSim工程</vt:lpstr>
      <vt:lpstr>添加文件</vt:lpstr>
      <vt:lpstr>编译</vt:lpstr>
      <vt:lpstr>启动仿真</vt:lpstr>
      <vt:lpstr>添加待测的信号</vt:lpstr>
      <vt:lpstr>修改观测信号的显示进制</vt:lpstr>
      <vt:lpstr>运行仿真</vt:lpstr>
      <vt:lpstr>查看Memory &amp; Register Files</vt:lpstr>
      <vt:lpstr>示例ModelSim工程分析——顶层实体（sccomp_tb）</vt:lpstr>
      <vt:lpstr>示例ModelSim工程分析——sccomp</vt:lpstr>
      <vt:lpstr>示例工程SCCPU_SIM代码分析 示例工程SCCPUJAL_SIM代码比较  (in class)</vt:lpstr>
      <vt:lpstr>举例说明扩展JAL指令 (1/4)</vt:lpstr>
      <vt:lpstr>举例说明扩展JAL指令（2/4）</vt:lpstr>
      <vt:lpstr>举例说明扩展JAL指令（3/4）</vt:lpstr>
      <vt:lpstr>举例说明扩展JAL指令（4/4）</vt:lpstr>
      <vt:lpstr>目录</vt:lpstr>
      <vt:lpstr>FPGA基本概念</vt:lpstr>
      <vt:lpstr>FPGA常用术语</vt:lpstr>
      <vt:lpstr>FPGA开发工具 </vt:lpstr>
      <vt:lpstr>Nexys 4 DDR 硬件</vt:lpstr>
      <vt:lpstr>Nexys 4 DDR 示意图</vt:lpstr>
      <vt:lpstr>目录</vt:lpstr>
      <vt:lpstr>Vivado使用</vt:lpstr>
      <vt:lpstr>Vivado的安装</vt:lpstr>
      <vt:lpstr>打开已有的Vivado工程</vt:lpstr>
      <vt:lpstr>当打开工程出现找不到coe文件时</vt:lpstr>
      <vt:lpstr>替换coe文件</vt:lpstr>
      <vt:lpstr>重新配置ROM IP核</vt:lpstr>
      <vt:lpstr>PowerPoint 演示文稿</vt:lpstr>
      <vt:lpstr>打开Vivado</vt:lpstr>
      <vt:lpstr>创建一个新的Vivado工程</vt:lpstr>
      <vt:lpstr>输入项目名称</vt:lpstr>
      <vt:lpstr>选择项目类型</vt:lpstr>
      <vt:lpstr>选择Xilinx FPGA 型号</vt:lpstr>
      <vt:lpstr>新建项目概要</vt:lpstr>
      <vt:lpstr>项目管理器—添加文件</vt:lpstr>
      <vt:lpstr>添加设计文件</vt:lpstr>
      <vt:lpstr>添加文件</vt:lpstr>
      <vt:lpstr>添加文件</vt:lpstr>
      <vt:lpstr>添加文件</vt:lpstr>
      <vt:lpstr>添加设计文件后的项目管理器</vt:lpstr>
      <vt:lpstr>ROM IP核生成</vt:lpstr>
      <vt:lpstr>配置ROM IP核 – memory config</vt:lpstr>
      <vt:lpstr>配置ROM IP核 – RST &amp; Initialization</vt:lpstr>
      <vt:lpstr>FPGA示例工程ASM代码</vt:lpstr>
      <vt:lpstr>COE文件</vt:lpstr>
      <vt:lpstr>产生ROM IP核</vt:lpstr>
      <vt:lpstr>添加约束文件</vt:lpstr>
      <vt:lpstr>约束文件</vt:lpstr>
      <vt:lpstr>添加约束文件（1）</vt:lpstr>
      <vt:lpstr>添加约束文件（2）</vt:lpstr>
      <vt:lpstr>综合(Synthesis)</vt:lpstr>
      <vt:lpstr>实现(Implementation)</vt:lpstr>
      <vt:lpstr>生成bit文件(Generate Bitstream)</vt:lpstr>
      <vt:lpstr>Open Target</vt:lpstr>
      <vt:lpstr>下载(Program)</vt:lpstr>
      <vt:lpstr>运行结果检查</vt:lpstr>
      <vt:lpstr>测试开关设置</vt:lpstr>
      <vt:lpstr>PowerPoint 演示文稿</vt:lpstr>
      <vt:lpstr>示例Vivado工程SCCPU_SOC分析</vt:lpstr>
      <vt:lpstr>顶层实体 (1/2)</vt:lpstr>
      <vt:lpstr>顶层实体 (2/2)</vt:lpstr>
      <vt:lpstr>时钟分频模块</vt:lpstr>
      <vt:lpstr>多数据通路模块</vt:lpstr>
      <vt:lpstr>总线译码模块</vt:lpstr>
      <vt:lpstr>七段数码管模块</vt:lpstr>
      <vt:lpstr>共阳7段码显示器结构和显示原理</vt:lpstr>
      <vt:lpstr>目录</vt:lpstr>
      <vt:lpstr>学号排序实验要求</vt:lpstr>
      <vt:lpstr>学号排序运行结果示例</vt:lpstr>
      <vt:lpstr>学号排序代码说明</vt:lpstr>
      <vt:lpstr>目录</vt:lpstr>
      <vt:lpstr>一些提醒</vt:lpstr>
      <vt:lpstr>多周期 CPU 工程只使用一个存储器</vt:lpstr>
      <vt:lpstr>目录</vt:lpstr>
      <vt:lpstr>高版本Vivado打开低版本工程后的更新方法</vt:lpstr>
      <vt:lpstr>工程更新</vt:lpstr>
      <vt:lpstr>更新IP核（1）</vt:lpstr>
      <vt:lpstr>更新IP核（2）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 实验说明</dc:title>
  <dc:creator>border scarlet</dc:creator>
  <cp:lastModifiedBy>border scarlet</cp:lastModifiedBy>
  <cp:revision>432</cp:revision>
  <dcterms:created xsi:type="dcterms:W3CDTF">2016-02-24T07:46:00Z</dcterms:created>
  <dcterms:modified xsi:type="dcterms:W3CDTF">2023-11-27T14:29:06Z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